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34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35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howSpecialPlsOnTitleSld="0" strictFirstAndLastChar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 /><Relationship Id="rId24" Type="http://schemas.openxmlformats.org/officeDocument/2006/relationships/tableStyles" Target="tableStyles.xml" /><Relationship Id="rId2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titl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-125534" y="1"/>
            <a:ext cx="94201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ctrTitle"/>
          </p:nvPr>
        </p:nvSpPr>
        <p:spPr bwMode="auto">
          <a:xfrm>
            <a:off x="0" y="681750"/>
            <a:ext cx="91440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tillium Web"/>
              <a:buNone/>
              <a:defRPr sz="45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2"/>
          <p:cNvSpPr txBox="1"/>
          <p:nvPr>
            <p:ph type="subTitle" idx="1"/>
          </p:nvPr>
        </p:nvSpPr>
        <p:spPr bwMode="auto">
          <a:xfrm>
            <a:off x="-126522" y="2463948"/>
            <a:ext cx="9130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marR="0"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R="0"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R="0"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R="0"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1" name="Google Shape;11;p2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4042839" y="3584250"/>
            <a:ext cx="1058323" cy="138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, Area E" preserve="0" showMasterPhAnim="0" userDrawn="1">
  <p:cSld name="Section title, Area E">
    <p:bg>
      <p:bgPr shadeToTitle="0">
        <a:solidFill>
          <a:srgbClr val="66339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 bwMode="auto"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11"/>
          <p:cNvSpPr/>
          <p:nvPr/>
        </p:nvSpPr>
        <p:spPr bwMode="auto"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57" name="Google Shape;57;p11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, Area F" preserve="0" showMasterPhAnim="0" userDrawn="1">
  <p:cSld name="Section title, Area F">
    <p:bg>
      <p:bgPr shadeToTitle="0">
        <a:solidFill>
          <a:srgbClr val="FF006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 bwMode="auto">
          <a:xfrm>
            <a:off x="4035170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12"/>
          <p:cNvSpPr/>
          <p:nvPr/>
        </p:nvSpPr>
        <p:spPr bwMode="auto"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62" name="Google Shape;62;p12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no background" preserve="0" showMasterPhAnim="0" userDrawn="1">
  <p:cSld name="Content no background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 bwMode="auto">
          <a:xfrm>
            <a:off x="242646" y="195486"/>
            <a:ext cx="8487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illium Web"/>
              <a:buNone/>
              <a:defRPr sz="32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66" name="Google Shape;66;p13"/>
          <p:cNvSpPr txBox="1"/>
          <p:nvPr>
            <p:ph type="body" idx="1"/>
          </p:nvPr>
        </p:nvSpPr>
        <p:spPr bwMode="auto">
          <a:xfrm>
            <a:off x="242646" y="859995"/>
            <a:ext cx="75546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7" name="Google Shape;67;p13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Content light map background" preserve="0" showMasterPhAnim="0" userDrawn="1">
  <p:cSld name="1_Content light map background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47721" y="33896"/>
            <a:ext cx="91368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 bwMode="auto">
          <a:xfrm>
            <a:off x="242646" y="195486"/>
            <a:ext cx="8487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tillium Web"/>
              <a:buNone/>
              <a:defRPr sz="32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1" name="Google Shape;71;p14"/>
          <p:cNvSpPr txBox="1"/>
          <p:nvPr>
            <p:ph type="body" idx="1"/>
          </p:nvPr>
        </p:nvSpPr>
        <p:spPr bwMode="auto">
          <a:xfrm>
            <a:off x="242646" y="859995"/>
            <a:ext cx="75546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2" name="Google Shape;72;p1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r, red/Area G" preserve="0" showMasterPhAnim="0" userDrawn="1">
  <p:cSld name="Bar, red/Area G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 bwMode="auto"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75" name="Google Shape;75;p15"/>
          <p:cNvSpPr txBox="1"/>
          <p:nvPr>
            <p:ph type="body" idx="1"/>
          </p:nvPr>
        </p:nvSpPr>
        <p:spPr bwMode="auto">
          <a:xfrm>
            <a:off x="1340358" y="857279"/>
            <a:ext cx="75546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15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7" name="Google Shape;77;p15"/>
          <p:cNvSpPr/>
          <p:nvPr/>
        </p:nvSpPr>
        <p:spPr bwMode="auto">
          <a:xfrm>
            <a:off x="0" y="0"/>
            <a:ext cx="112950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8" name="Google Shape;78;p15"/>
          <p:cNvSpPr txBox="1"/>
          <p:nvPr>
            <p:ph type="body" idx="2"/>
          </p:nvPr>
        </p:nvSpPr>
        <p:spPr bwMode="auto"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79" name="Google Shape;79;p15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36136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r, Area A" preserve="0" showMasterPhAnim="0" userDrawn="1">
  <p:cSld name="Bar, Area A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3" name="Google Shape;83;p16"/>
          <p:cNvSpPr/>
          <p:nvPr/>
        </p:nvSpPr>
        <p:spPr bwMode="auto">
          <a:xfrm>
            <a:off x="0" y="0"/>
            <a:ext cx="1104000" cy="51435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84" name="Google Shape;84;p16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36136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 bwMode="auto"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86" name="Google Shape;86;p16"/>
          <p:cNvSpPr txBox="1"/>
          <p:nvPr>
            <p:ph type="body" idx="1"/>
          </p:nvPr>
        </p:nvSpPr>
        <p:spPr bwMode="auto">
          <a:xfrm>
            <a:off x="1340358" y="857279"/>
            <a:ext cx="75546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7" name="Google Shape;87;p16"/>
          <p:cNvSpPr txBox="1"/>
          <p:nvPr>
            <p:ph type="body" idx="2"/>
          </p:nvPr>
        </p:nvSpPr>
        <p:spPr bwMode="auto"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1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r, Area B" preserve="0" showMasterPhAnim="0" userDrawn="1">
  <p:cSld name="Bar, Area B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91" name="Google Shape;91;p17"/>
          <p:cNvSpPr/>
          <p:nvPr/>
        </p:nvSpPr>
        <p:spPr bwMode="auto">
          <a:xfrm>
            <a:off x="0" y="0"/>
            <a:ext cx="1104000" cy="5143500"/>
          </a:xfrm>
          <a:prstGeom prst="rect">
            <a:avLst/>
          </a:prstGeom>
          <a:solidFill>
            <a:srgbClr val="6699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2" name="Google Shape;92;p17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36136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 bwMode="auto"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94" name="Google Shape;94;p17"/>
          <p:cNvSpPr txBox="1"/>
          <p:nvPr>
            <p:ph type="body" idx="1"/>
          </p:nvPr>
        </p:nvSpPr>
        <p:spPr bwMode="auto"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5" name="Google Shape;95;p17"/>
          <p:cNvSpPr txBox="1"/>
          <p:nvPr>
            <p:ph type="body" idx="2"/>
          </p:nvPr>
        </p:nvSpPr>
        <p:spPr bwMode="auto"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6" name="Google Shape;96;p1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r, Area C" preserve="0" showMasterPhAnim="0" userDrawn="1">
  <p:cSld name="Bar, Area C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99" name="Google Shape;99;p18"/>
          <p:cNvSpPr/>
          <p:nvPr/>
        </p:nvSpPr>
        <p:spPr bwMode="auto">
          <a:xfrm>
            <a:off x="0" y="0"/>
            <a:ext cx="1104000" cy="51435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0" name="Google Shape;100;p1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36136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 bwMode="auto"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02" name="Google Shape;102;p18"/>
          <p:cNvSpPr txBox="1"/>
          <p:nvPr>
            <p:ph type="body" idx="1"/>
          </p:nvPr>
        </p:nvSpPr>
        <p:spPr bwMode="auto"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3" name="Google Shape;103;p18"/>
          <p:cNvSpPr txBox="1"/>
          <p:nvPr>
            <p:ph type="body" idx="2"/>
          </p:nvPr>
        </p:nvSpPr>
        <p:spPr bwMode="auto"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4" name="Google Shape;104;p1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r, Area D" preserve="0" showMasterPhAnim="0" userDrawn="1">
  <p:cSld name="Bar, Area D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07" name="Google Shape;107;p19"/>
          <p:cNvSpPr/>
          <p:nvPr/>
        </p:nvSpPr>
        <p:spPr bwMode="auto">
          <a:xfrm>
            <a:off x="0" y="0"/>
            <a:ext cx="1104000" cy="5143500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19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32325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 bwMode="auto"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10" name="Google Shape;110;p19"/>
          <p:cNvSpPr txBox="1"/>
          <p:nvPr>
            <p:ph type="body" idx="1"/>
          </p:nvPr>
        </p:nvSpPr>
        <p:spPr bwMode="auto"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1" name="Google Shape;111;p19"/>
          <p:cNvSpPr txBox="1"/>
          <p:nvPr>
            <p:ph type="body" idx="2"/>
          </p:nvPr>
        </p:nvSpPr>
        <p:spPr bwMode="auto"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2" name="Google Shape;112;p19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r, Area E" preserve="0" showMasterPhAnim="0" userDrawn="1">
  <p:cSld name="Bar, Area E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5" name="Google Shape;115;p20"/>
          <p:cNvSpPr/>
          <p:nvPr/>
        </p:nvSpPr>
        <p:spPr bwMode="auto">
          <a:xfrm>
            <a:off x="0" y="0"/>
            <a:ext cx="1104000" cy="5143500"/>
          </a:xfrm>
          <a:prstGeom prst="rect">
            <a:avLst/>
          </a:prstGeom>
          <a:solidFill>
            <a:srgbClr val="79409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6" name="Google Shape;116;p2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45882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 bwMode="auto"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18" name="Google Shape;118;p20"/>
          <p:cNvSpPr txBox="1"/>
          <p:nvPr>
            <p:ph type="body" idx="1"/>
          </p:nvPr>
        </p:nvSpPr>
        <p:spPr bwMode="auto"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99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9" name="Google Shape;119;p20"/>
          <p:cNvSpPr txBox="1"/>
          <p:nvPr>
            <p:ph type="body" idx="2"/>
          </p:nvPr>
        </p:nvSpPr>
        <p:spPr bwMode="auto"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20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663399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all Areas" preserve="0" showMasterPhAnim="0" userDrawn="1">
  <p:cSld name="Paint, all Areas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-124464" y="602"/>
            <a:ext cx="9417969" cy="51428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4" name="Google Shape;14;p3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 bwMode="auto">
          <a:xfrm>
            <a:off x="454500" y="411071"/>
            <a:ext cx="78030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3"/>
          <p:cNvSpPr txBox="1"/>
          <p:nvPr>
            <p:ph type="body" idx="1"/>
          </p:nvPr>
        </p:nvSpPr>
        <p:spPr bwMode="auto">
          <a:xfrm>
            <a:off x="454500" y="1095372"/>
            <a:ext cx="87750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7;p3"/>
          <p:cNvSpPr txBox="1"/>
          <p:nvPr>
            <p:ph type="sldNum" idx="12"/>
          </p:nvPr>
        </p:nvSpPr>
        <p:spPr bwMode="auto">
          <a:xfrm>
            <a:off x="8423759" y="46915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r, Area F" preserve="0" showMasterPhAnim="0" userDrawn="1">
  <p:cSld name="Bar, Area F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3" name="Google Shape;123;p21"/>
          <p:cNvSpPr/>
          <p:nvPr/>
        </p:nvSpPr>
        <p:spPr bwMode="auto">
          <a:xfrm>
            <a:off x="0" y="0"/>
            <a:ext cx="1104000" cy="51435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24" name="Google Shape;124;p21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45882" y="4220036"/>
            <a:ext cx="804432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type="title"/>
          </p:nvPr>
        </p:nvSpPr>
        <p:spPr bwMode="auto">
          <a:xfrm>
            <a:off x="1340358" y="172978"/>
            <a:ext cx="75546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26" name="Google Shape;126;p21"/>
          <p:cNvSpPr txBox="1"/>
          <p:nvPr>
            <p:ph type="body" idx="1"/>
          </p:nvPr>
        </p:nvSpPr>
        <p:spPr bwMode="auto">
          <a:xfrm>
            <a:off x="1340358" y="857279"/>
            <a:ext cx="7554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7" name="Google Shape;127;p21"/>
          <p:cNvSpPr txBox="1"/>
          <p:nvPr>
            <p:ph type="body" idx="2"/>
          </p:nvPr>
        </p:nvSpPr>
        <p:spPr bwMode="auto">
          <a:xfrm rot="-5400000">
            <a:off x="-1395776" y="1799528"/>
            <a:ext cx="386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8" name="Google Shape;128;p2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AIRmat logo" preserve="0" showMasterPhAnim="0" userDrawn="1">
  <p:cSld name="FAIRmat logo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31" name="Google Shape;131;p22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33" name="Google Shape;133;p22"/>
          <p:cNvSpPr txBox="1"/>
          <p:nvPr>
            <p:ph type="body" idx="1"/>
          </p:nvPr>
        </p:nvSpPr>
        <p:spPr bwMode="auto"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4" name="Google Shape;134;p22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AIRmat logo Area A" preserve="0" showMasterPhAnim="0" userDrawn="1">
  <p:cSld name="FAIRmat logo Area A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37" name="Google Shape;137;p23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385750" y="40970"/>
            <a:ext cx="716942" cy="73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39" name="Google Shape;139;p23"/>
          <p:cNvSpPr txBox="1"/>
          <p:nvPr>
            <p:ph type="body" idx="1"/>
          </p:nvPr>
        </p:nvSpPr>
        <p:spPr bwMode="auto"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0" name="Google Shape;140;p23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AIRmat logo Area B" preserve="0" showMasterPhAnim="0" userDrawn="1">
  <p:cSld name="FAIRmat logo Area B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43" name="Google Shape;143;p24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45" name="Google Shape;145;p24"/>
          <p:cNvSpPr txBox="1"/>
          <p:nvPr>
            <p:ph type="body" idx="1"/>
          </p:nvPr>
        </p:nvSpPr>
        <p:spPr bwMode="auto"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6" name="Google Shape;146;p2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AIRmat logo Area C" preserve="0" showMasterPhAnim="0" userDrawn="1">
  <p:cSld name="FAIRmat logo Area C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49" name="Google Shape;149;p25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51" name="Google Shape;151;p25"/>
          <p:cNvSpPr txBox="1"/>
          <p:nvPr>
            <p:ph type="body" idx="1"/>
          </p:nvPr>
        </p:nvSpPr>
        <p:spPr bwMode="auto"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2" name="Google Shape;152;p2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AIRmat logo Area D" preserve="0" showMasterPhAnim="0" userDrawn="1">
  <p:cSld name="FAIRmat logo Area D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55" name="Google Shape;155;p26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57" name="Google Shape;157;p26"/>
          <p:cNvSpPr txBox="1"/>
          <p:nvPr>
            <p:ph type="body" idx="1"/>
          </p:nvPr>
        </p:nvSpPr>
        <p:spPr bwMode="auto"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8" name="Google Shape;158;p2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AIRmat logo Area E" preserve="0" showMasterPhAnim="0" userDrawn="1">
  <p:cSld name="FAIRmat logo Area E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61" name="Google Shape;161;p27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385810" y="42365"/>
            <a:ext cx="716820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63" name="Google Shape;163;p27"/>
          <p:cNvSpPr txBox="1"/>
          <p:nvPr>
            <p:ph type="body" idx="1"/>
          </p:nvPr>
        </p:nvSpPr>
        <p:spPr bwMode="auto"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4" name="Google Shape;164;p2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AIRmat logo Area F" preserve="0" showMasterPhAnim="0" userDrawn="1">
  <p:cSld name="FAIRmat logo Area F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67" name="Google Shape;167;p2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386400" y="40970"/>
            <a:ext cx="715641" cy="73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69" name="Google Shape;169;p28"/>
          <p:cNvSpPr txBox="1"/>
          <p:nvPr>
            <p:ph type="body" idx="1"/>
          </p:nvPr>
        </p:nvSpPr>
        <p:spPr bwMode="auto"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0" name="Google Shape;170;p2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AIRmat logo  Area G" preserve="0" showMasterPhAnim="0" userDrawn="1">
  <p:cSld name="FAIRmat logo  Area G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73" name="Google Shape;173;p29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387067" y="40970"/>
            <a:ext cx="714308" cy="73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75" name="Google Shape;175;p29"/>
          <p:cNvSpPr txBox="1"/>
          <p:nvPr>
            <p:ph type="body" idx="1"/>
          </p:nvPr>
        </p:nvSpPr>
        <p:spPr bwMode="auto">
          <a:xfrm>
            <a:off x="89502" y="843558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6" name="Google Shape;176;p29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Area A" preserve="0" showMasterPhAnim="0" userDrawn="1">
  <p:cSld name="Paint, Area A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/>
          <p:nvPr/>
        </p:nvSpPr>
        <p:spPr bwMode="auto"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9" name="Google Shape;179;p30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80" name="Google Shape;180;p30"/>
          <p:cNvSpPr txBox="1"/>
          <p:nvPr>
            <p:ph type="title"/>
          </p:nvPr>
        </p:nvSpPr>
        <p:spPr bwMode="auto"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81" name="Google Shape;181;p30"/>
          <p:cNvSpPr txBox="1"/>
          <p:nvPr>
            <p:ph type="body" idx="1"/>
          </p:nvPr>
        </p:nvSpPr>
        <p:spPr bwMode="auto"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" name="Google Shape;182;p30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CC00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1" preserve="0" showMasterPhAnim="0" userDrawn="1">
  <p:cSld name="Titl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954427" y="-20538"/>
            <a:ext cx="4968553" cy="512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 bwMode="auto">
          <a:xfrm>
            <a:off x="0" y="1005576"/>
            <a:ext cx="91440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tillium Web"/>
              <a:buNone/>
              <a:defRPr sz="45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4"/>
          <p:cNvSpPr txBox="1"/>
          <p:nvPr>
            <p:ph type="subTitle" idx="1"/>
          </p:nvPr>
        </p:nvSpPr>
        <p:spPr bwMode="auto">
          <a:xfrm>
            <a:off x="-126522" y="2787774"/>
            <a:ext cx="9130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marR="0"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R="0"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R="0"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R="0"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Area B" preserve="0" showMasterPhAnim="0" userDrawn="1">
  <p:cSld name="Paint, Area B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 bwMode="auto"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5" name="Google Shape;185;p31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86" name="Google Shape;186;p31"/>
          <p:cNvSpPr txBox="1"/>
          <p:nvPr>
            <p:ph type="title"/>
          </p:nvPr>
        </p:nvSpPr>
        <p:spPr bwMode="auto"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87" name="Google Shape;187;p31"/>
          <p:cNvSpPr txBox="1"/>
          <p:nvPr>
            <p:ph type="body" idx="1"/>
          </p:nvPr>
        </p:nvSpPr>
        <p:spPr bwMode="auto"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9933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8" name="Google Shape;188;p3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669933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Area C" preserve="0" showMasterPhAnim="0" userDrawn="1">
  <p:cSld name="Paint, Area C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/>
          <p:nvPr/>
        </p:nvSpPr>
        <p:spPr bwMode="auto">
          <a:xfrm>
            <a:off x="-125534" y="1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91" name="Google Shape;191;p32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92" name="Google Shape;192;p32"/>
          <p:cNvSpPr txBox="1"/>
          <p:nvPr>
            <p:ph type="title"/>
          </p:nvPr>
        </p:nvSpPr>
        <p:spPr bwMode="auto"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93" name="Google Shape;193;p32"/>
          <p:cNvSpPr txBox="1"/>
          <p:nvPr>
            <p:ph type="body" idx="1"/>
          </p:nvPr>
        </p:nvSpPr>
        <p:spPr bwMode="auto"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4" name="Google Shape;194;p32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009999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Area D" preserve="0" showMasterPhAnim="0" userDrawn="1">
  <p:cSld name="Paint, Area D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 bwMode="auto"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97" name="Google Shape;197;p33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98" name="Google Shape;198;p33"/>
          <p:cNvSpPr txBox="1"/>
          <p:nvPr>
            <p:ph type="title"/>
          </p:nvPr>
        </p:nvSpPr>
        <p:spPr bwMode="auto"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199" name="Google Shape;199;p33"/>
          <p:cNvSpPr txBox="1"/>
          <p:nvPr>
            <p:ph type="body" idx="1"/>
          </p:nvPr>
        </p:nvSpPr>
        <p:spPr bwMode="auto"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0" name="Google Shape;200;p33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333399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Area E" preserve="0" showMasterPhAnim="0" userDrawn="1">
  <p:cSld name="Paint, Area E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 bwMode="auto"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03" name="Google Shape;203;p34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4" name="Google Shape;204;p34"/>
          <p:cNvSpPr txBox="1"/>
          <p:nvPr>
            <p:ph type="title"/>
          </p:nvPr>
        </p:nvSpPr>
        <p:spPr bwMode="auto"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05" name="Google Shape;205;p34"/>
          <p:cNvSpPr txBox="1"/>
          <p:nvPr>
            <p:ph type="body" idx="1"/>
          </p:nvPr>
        </p:nvSpPr>
        <p:spPr bwMode="auto"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6" name="Google Shape;206;p3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Area F" preserve="0" showMasterPhAnim="0" userDrawn="1">
  <p:cSld name="Paint, Area F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/>
          <p:nvPr/>
        </p:nvSpPr>
        <p:spPr bwMode="auto"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09" name="Google Shape;209;p35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10" name="Google Shape;210;p35"/>
          <p:cNvSpPr txBox="1"/>
          <p:nvPr>
            <p:ph type="title"/>
          </p:nvPr>
        </p:nvSpPr>
        <p:spPr bwMode="auto"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11" name="Google Shape;211;p35"/>
          <p:cNvSpPr txBox="1"/>
          <p:nvPr>
            <p:ph type="body" idx="1"/>
          </p:nvPr>
        </p:nvSpPr>
        <p:spPr bwMode="auto"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2" name="Google Shape;212;p3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0066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Area G" preserve="0" showMasterPhAnim="0" userDrawn="1">
  <p:cSld name="Paint, Area G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 bwMode="auto">
          <a:xfrm>
            <a:off x="-125534" y="0"/>
            <a:ext cx="9420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15" name="Google Shape;215;p36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16" name="Google Shape;216;p36"/>
          <p:cNvSpPr txBox="1"/>
          <p:nvPr>
            <p:ph type="title"/>
          </p:nvPr>
        </p:nvSpPr>
        <p:spPr bwMode="auto">
          <a:xfrm>
            <a:off x="264504" y="411071"/>
            <a:ext cx="79929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tillium Web"/>
              <a:buNone/>
              <a:defRPr sz="27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17" name="Google Shape;217;p36"/>
          <p:cNvSpPr txBox="1"/>
          <p:nvPr>
            <p:ph type="body" idx="1"/>
          </p:nvPr>
        </p:nvSpPr>
        <p:spPr bwMode="auto">
          <a:xfrm>
            <a:off x="264504" y="1095372"/>
            <a:ext cx="8964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8" name="Google Shape;218;p3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rgbClr val="FF0000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FAIRmat logo, contact info" preserve="0" showMasterPhAnim="0" userDrawn="1">
  <p:cSld name="Big FAIRmat logo, contact inf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1954427" y="-20538"/>
            <a:ext cx="4968553" cy="512754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22" name="Google Shape;222;p37"/>
          <p:cNvSpPr txBox="1"/>
          <p:nvPr>
            <p:ph type="body" idx="1"/>
          </p:nvPr>
        </p:nvSpPr>
        <p:spPr bwMode="auto">
          <a:xfrm>
            <a:off x="218250" y="3246750"/>
            <a:ext cx="864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3" name="Google Shape;223;p37"/>
          <p:cNvSpPr txBox="1"/>
          <p:nvPr/>
        </p:nvSpPr>
        <p:spPr bwMode="auto">
          <a:xfrm>
            <a:off x="91552" y="166718"/>
            <a:ext cx="7619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700" b="1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Contact us</a:t>
            </a:r>
            <a:endParaRPr sz="2700" b="1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224" name="Google Shape;224;p37"/>
          <p:cNvSpPr txBox="1"/>
          <p:nvPr/>
        </p:nvSpPr>
        <p:spPr bwMode="auto">
          <a:xfrm>
            <a:off x="150364" y="662467"/>
            <a:ext cx="8606400" cy="287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Website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www.fairmat-nfdi.eu</a:t>
            </a:r>
            <a:endParaRPr sz="1100"/>
          </a:p>
          <a:p>
            <a:pPr marL="0" marR="0" lvl="0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Twitter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@FAIRmat_NFDI</a:t>
            </a: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  <a:p>
            <a:pPr marL="0" marR="0" lvl="0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E-Mail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fairmat@physik.hu-berlin.de</a:t>
            </a:r>
            <a:endParaRPr sz="1100"/>
          </a:p>
          <a:p>
            <a:pPr marL="0" marR="0" lvl="0" indent="0" algn="l">
              <a:spcBef>
                <a:spcPts val="90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25" name="Google Shape;225;p3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FAIRmat logo, contact info" preserve="0" showMasterPhAnim="0" userDrawn="1">
  <p:cSld name="FAIRmat logo, contact info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8" name="Google Shape;228;p3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385750" y="42365"/>
            <a:ext cx="716942" cy="733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/>
        </p:nvSpPr>
        <p:spPr bwMode="auto">
          <a:xfrm>
            <a:off x="91552" y="166718"/>
            <a:ext cx="7619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700" b="1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Contact us</a:t>
            </a:r>
            <a:endParaRPr sz="2700" b="1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230" name="Google Shape;230;p38"/>
          <p:cNvSpPr txBox="1"/>
          <p:nvPr/>
        </p:nvSpPr>
        <p:spPr bwMode="auto">
          <a:xfrm>
            <a:off x="150364" y="662467"/>
            <a:ext cx="8606400" cy="287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Website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www.fairmat-nfdi.eu</a:t>
            </a:r>
            <a:endParaRPr sz="1100"/>
          </a:p>
          <a:p>
            <a:pPr marL="0" marR="0" lvl="0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Twitter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@FAIRmat_NFDI</a:t>
            </a: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  <a:p>
            <a:pPr marL="0" marR="0" lvl="0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E-Mail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fairmat@physik.hu-berlin.de</a:t>
            </a:r>
            <a:endParaRPr sz="1100"/>
          </a:p>
          <a:p>
            <a:pPr marL="0" marR="0" lvl="0" indent="0" algn="l">
              <a:spcBef>
                <a:spcPts val="90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1" name="Google Shape;231;p38"/>
          <p:cNvSpPr txBox="1"/>
          <p:nvPr>
            <p:ph type="body" idx="1"/>
          </p:nvPr>
        </p:nvSpPr>
        <p:spPr bwMode="auto">
          <a:xfrm>
            <a:off x="218250" y="3246750"/>
            <a:ext cx="864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32" name="Google Shape;232;p3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aint, contact info" preserve="0" showMasterPhAnim="0" userDrawn="1">
  <p:cSld name="Paint, contact info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-124464" y="0"/>
            <a:ext cx="941797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235" name="Google Shape;235;p39"/>
          <p:cNvSpPr txBox="1"/>
          <p:nvPr/>
        </p:nvSpPr>
        <p:spPr bwMode="auto">
          <a:xfrm rot="-5400000">
            <a:off x="-1581418" y="1913848"/>
            <a:ext cx="42396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/>
            </a:pPr>
            <a:endParaRPr sz="27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6" name="Google Shape;236;p39"/>
          <p:cNvSpPr txBox="1"/>
          <p:nvPr/>
        </p:nvSpPr>
        <p:spPr bwMode="auto">
          <a:xfrm>
            <a:off x="429438" y="726001"/>
            <a:ext cx="7619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700" b="1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Contact us</a:t>
            </a:r>
            <a:endParaRPr sz="2700" b="1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237" name="Google Shape;237;p39"/>
          <p:cNvSpPr txBox="1"/>
          <p:nvPr/>
        </p:nvSpPr>
        <p:spPr bwMode="auto">
          <a:xfrm>
            <a:off x="439233" y="1356750"/>
            <a:ext cx="86064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Website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www.fairmat-nfdi.eu</a:t>
            </a:r>
            <a:endParaRPr sz="1100"/>
          </a:p>
          <a:p>
            <a:pPr marL="0" marR="0" lvl="0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Twitter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@FAIRmat_NFDI</a:t>
            </a: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  <a:p>
            <a:pPr marL="0" marR="0" lvl="0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Arial"/>
              <a:buNone/>
              <a:defRPr/>
            </a:pPr>
            <a:r>
              <a:rPr lang="en" sz="21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E-Mail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r>
              <a:rPr lang="en" sz="20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rPr>
              <a:t>fairmat@physik.hu-berlin.de</a:t>
            </a:r>
            <a:endParaRPr sz="1100"/>
          </a:p>
          <a:p>
            <a:pPr marL="139700" marR="0" lvl="1" indent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pPr>
            <a:endParaRPr sz="2000" b="0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</a:endParaRPr>
          </a:p>
          <a:p>
            <a:pPr marL="0" marR="0" lvl="0" indent="0" algn="l">
              <a:spcBef>
                <a:spcPts val="90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8" name="Google Shape;238;p39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1" name="Google Shape;241;p40"/>
          <p:cNvSpPr txBox="1"/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2" name="Google Shape;242;p40"/>
          <p:cNvSpPr txBox="1"/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2" preserve="0" showMasterPhAnim="0" userDrawn="1">
  <p:cSld name="Titl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 bwMode="auto">
          <a:xfrm>
            <a:off x="-6826" y="87474"/>
            <a:ext cx="91440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tillium Web"/>
              <a:buNone/>
              <a:defRPr sz="45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5"/>
          <p:cNvSpPr txBox="1"/>
          <p:nvPr>
            <p:ph type="subTitle" idx="1"/>
          </p:nvPr>
        </p:nvSpPr>
        <p:spPr bwMode="auto">
          <a:xfrm>
            <a:off x="-6826" y="1707653"/>
            <a:ext cx="9130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marR="0"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R="0"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R="0"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R="0"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27" name="Google Shape;27;p5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3770976" y="2733768"/>
            <a:ext cx="1602047" cy="210154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2pPr>
            <a:lvl3pPr lvl="2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3pPr>
            <a:lvl4pPr lvl="3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4pPr>
            <a:lvl5pPr lvl="4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5pPr>
            <a:lvl6pPr lvl="5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6pPr>
            <a:lvl7pPr lvl="6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7pPr>
            <a:lvl8pPr lvl="7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8pPr>
            <a:lvl9pPr lvl="8">
              <a:buNone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, red/Area G" preserve="0" showMasterPhAnim="0" userDrawn="1">
  <p:cSld name="Section title, red/Area G">
    <p:bg>
      <p:bgPr shadeToTitle="0">
        <a:solidFill>
          <a:srgbClr val="FF331C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 bwMode="auto"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31" name="Google Shape;31;p6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21524" y="1614218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ctrTitle"/>
          </p:nvPr>
        </p:nvSpPr>
        <p:spPr bwMode="auto"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33" name="Google Shape;33;p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, Area A" preserve="0" showMasterPhAnim="0" userDrawn="1">
  <p:cSld name="Section title, Area A">
    <p:bg>
      <p:bgPr shadeToTitle="0">
        <a:solidFill>
          <a:srgbClr val="FFC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 bwMode="auto"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36" name="Google Shape;36;p7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ctrTitle"/>
          </p:nvPr>
        </p:nvSpPr>
        <p:spPr bwMode="auto"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, Area B" preserve="0" showMasterPhAnim="0" userDrawn="1">
  <p:cSld name="Section title, Area B">
    <p:bg>
      <p:bgPr shadeToTitle="0">
        <a:solidFill>
          <a:srgbClr val="669933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ctrTitle"/>
          </p:nvPr>
        </p:nvSpPr>
        <p:spPr bwMode="auto"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8"/>
          <p:cNvSpPr/>
          <p:nvPr/>
        </p:nvSpPr>
        <p:spPr bwMode="auto"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2" name="Google Shape;42;p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, Area C" preserve="0" showMasterPhAnim="0" userDrawn="1">
  <p:cSld name="Section title, Area C">
    <p:bg>
      <p:bgPr shadeToTitle="0">
        <a:solidFill>
          <a:srgbClr val="00999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ctrTitle"/>
          </p:nvPr>
        </p:nvSpPr>
        <p:spPr bwMode="auto">
          <a:xfrm>
            <a:off x="4035171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9"/>
          <p:cNvSpPr/>
          <p:nvPr/>
        </p:nvSpPr>
        <p:spPr bwMode="auto"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47" name="Google Shape;47;p9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, Area D" preserve="0" showMasterPhAnim="0" userDrawn="1">
  <p:cSld name="Section title, Area D">
    <p:bg>
      <p:bgPr shadeToTitle="0">
        <a:solidFill>
          <a:srgbClr val="33339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ctrTitle"/>
          </p:nvPr>
        </p:nvSpPr>
        <p:spPr bwMode="auto">
          <a:xfrm>
            <a:off x="4035170" y="2248999"/>
            <a:ext cx="5108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</a:defRPr>
            </a:lvl1pPr>
            <a:lvl2pPr lvl="1"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10"/>
          <p:cNvSpPr/>
          <p:nvPr/>
        </p:nvSpPr>
        <p:spPr bwMode="auto">
          <a:xfrm>
            <a:off x="-112015" y="0"/>
            <a:ext cx="3510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52" name="Google Shape;52;p1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21524" y="1625346"/>
            <a:ext cx="1442923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ose.pizarro@physik.hu-berlin.de" TargetMode="External"/><Relationship Id="rId3" Type="http://schemas.openxmlformats.org/officeDocument/2006/relationships/image" Target="../media/image15.png"/><Relationship Id="rId4" Type="http://schemas.openxmlformats.org/officeDocument/2006/relationships/hyperlink" Target="https://nomad-lab.eu/nomad-lab/" TargetMode="External"/><Relationship Id="rId5" Type="http://schemas.openxmlformats.org/officeDocument/2006/relationships/hyperlink" Target="https://www.fairmat-nfdi.eu/fairmat/" TargetMode="External"/><Relationship Id="rId6" Type="http://schemas.openxmlformats.org/officeDocument/2006/relationships/image" Target="../media/image16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3" Type="http://schemas.openxmlformats.org/officeDocument/2006/relationships/hyperlink" Target="https://www.go-fair.org/fair-principles/" TargetMode="Externa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Relationship Id="rId3" Type="http://schemas.openxmlformats.org/officeDocument/2006/relationships/image" Target="../media/image3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jp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jpg"/><Relationship Id="rId8" Type="http://schemas.openxmlformats.org/officeDocument/2006/relationships/image" Target="../media/image25.png"/><Relationship Id="rId9" Type="http://schemas.openxmlformats.org/officeDocument/2006/relationships/image" Target="../media/image26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ctrTitle"/>
          </p:nvPr>
        </p:nvSpPr>
        <p:spPr bwMode="auto">
          <a:xfrm>
            <a:off x="-118800" y="681750"/>
            <a:ext cx="9407400" cy="1304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/>
              <a:t>FAIR Data Management for ground-</a:t>
            </a:r>
            <a:endParaRPr sz="40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/>
              <a:t>and excited-state calculations</a:t>
            </a:r>
            <a:endParaRPr sz="4000"/>
          </a:p>
        </p:txBody>
      </p:sp>
      <p:sp>
        <p:nvSpPr>
          <p:cNvPr id="248" name="Google Shape;248;p41"/>
          <p:cNvSpPr txBox="1"/>
          <p:nvPr>
            <p:ph type="subTitle" idx="1"/>
          </p:nvPr>
        </p:nvSpPr>
        <p:spPr bwMode="auto">
          <a:xfrm>
            <a:off x="-118950" y="2259725"/>
            <a:ext cx="9407400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/>
              <a:t>José M. (Chema) Pizarro</a:t>
            </a:r>
            <a:endParaRPr/>
          </a:p>
          <a:p>
            <a:pPr marL="0" lvl="0" indent="0" algn="ctr"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accent3"/>
                </a:solidFill>
                <a:hlinkClick r:id="rId2" tooltip="mailto:jose.pizarro@physik.hu-berlin.de"/>
              </a:rPr>
              <a:t>jose.pizarro@physik.hu-berlin.de</a:t>
            </a:r>
            <a:endParaRPr>
              <a:solidFill>
                <a:schemeClr val="accent3"/>
              </a:solidFill>
            </a:endParaRPr>
          </a:p>
          <a:p>
            <a:pPr marL="0" lvl="0" indent="0" algn="ctr"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3"/>
                </a:solidFill>
              </a:rPr>
              <a:t>@ JosePizarroB</a:t>
            </a:r>
            <a:r>
              <a:rPr lang="en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49" name="Google Shape;249;p4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041675" y="4243439"/>
            <a:ext cx="2267827" cy="5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>
            <p:ph type="subTitle" idx="1"/>
          </p:nvPr>
        </p:nvSpPr>
        <p:spPr bwMode="auto">
          <a:xfrm>
            <a:off x="133775" y="4176733"/>
            <a:ext cx="2929500" cy="64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 sz="1200" u="sng">
                <a:solidFill>
                  <a:schemeClr val="hlink"/>
                </a:solidFill>
                <a:hlinkClick r:id="rId4" tooltip="https://nomad-lab.eu/nomad-lab/"/>
              </a:rPr>
              <a:t>https://nomad-lab.eu/nomad-lab/</a:t>
            </a:r>
            <a:r>
              <a:rPr lang="en" sz="1200"/>
              <a:t> </a:t>
            </a:r>
            <a:endParaRPr sz="1200"/>
          </a:p>
          <a:p>
            <a:pPr marL="0" lvl="0" indent="0" algn="ctr"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 sz="1200" u="sng">
                <a:solidFill>
                  <a:schemeClr val="hlink"/>
                </a:solidFill>
                <a:hlinkClick r:id="rId5" tooltip="https://www.fairmat-nfdi.eu/fairmat/"/>
              </a:rPr>
              <a:t>https://www.fairmat-nfdi.eu/fairmat/</a:t>
            </a:r>
            <a:r>
              <a:rPr lang="en" sz="1200">
                <a:solidFill>
                  <a:schemeClr val="accent3"/>
                </a:solidFill>
              </a:rPr>
              <a:t> </a:t>
            </a:r>
            <a:endParaRPr sz="1200">
              <a:solidFill>
                <a:schemeClr val="accent3"/>
              </a:solidFill>
            </a:endParaRPr>
          </a:p>
        </p:txBody>
      </p:sp>
      <p:pic>
        <p:nvPicPr>
          <p:cNvPr id="251" name="Google Shape;251;p41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3343250" y="3226075"/>
            <a:ext cx="215525" cy="2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F.A.I.R. principles</a:t>
            </a:r>
            <a:endParaRPr/>
          </a:p>
        </p:txBody>
      </p:sp>
      <p:sp>
        <p:nvSpPr>
          <p:cNvPr id="330" name="Google Shape;330;p50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31" name="Google Shape;331;p5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667338" y="1218875"/>
            <a:ext cx="7809326" cy="35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0"/>
          <p:cNvSpPr txBox="1"/>
          <p:nvPr>
            <p:ph type="body" idx="1"/>
          </p:nvPr>
        </p:nvSpPr>
        <p:spPr bwMode="auto">
          <a:xfrm>
            <a:off x="89552" y="717258"/>
            <a:ext cx="8964900" cy="34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" sz="1800" u="sng">
                <a:solidFill>
                  <a:schemeClr val="hlink"/>
                </a:solidFill>
                <a:hlinkClick r:id="rId3" tooltip="https://www.go-fair.org/fair-principles/"/>
              </a:rPr>
              <a:t>https://www.go-fair.org/fair-principles/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F.A.I.R. principles</a:t>
            </a:r>
            <a:endParaRPr/>
          </a:p>
        </p:txBody>
      </p:sp>
      <p:sp>
        <p:nvSpPr>
          <p:cNvPr id="338" name="Google Shape;338;p51"/>
          <p:cNvSpPr txBox="1"/>
          <p:nvPr>
            <p:ph type="body" idx="1"/>
          </p:nvPr>
        </p:nvSpPr>
        <p:spPr bwMode="auto">
          <a:xfrm>
            <a:off x="89502" y="843558"/>
            <a:ext cx="8964900" cy="304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/>
          </a:p>
          <a:p>
            <a:pPr marL="457200" lvl="0" indent="-342900" algn="l">
              <a:spcBef>
                <a:spcPts val="9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 b="1"/>
              <a:t>F</a:t>
            </a:r>
            <a:r>
              <a:rPr lang="en" sz="1800"/>
              <a:t>: metadata should be easy to find for humans and computers: descriptive.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 b="1"/>
              <a:t>A</a:t>
            </a:r>
            <a:r>
              <a:rPr lang="en" sz="1800"/>
              <a:t>: users need to have easy access the metadata (by authentication / authorisation).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 b="1"/>
              <a:t>I</a:t>
            </a:r>
            <a:r>
              <a:rPr lang="en" sz="1800"/>
              <a:t>: integration with other types of data: controlled vocabulary.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 b="1"/>
              <a:t>R</a:t>
            </a:r>
            <a:r>
              <a:rPr lang="en" sz="1800"/>
              <a:t>: reusability of metadata in different settings: detailed provenance, domain community standards.</a:t>
            </a:r>
            <a:endParaRPr sz="1800"/>
          </a:p>
          <a:p>
            <a:pPr marL="0" lvl="0" indent="0" algn="l">
              <a:spcBef>
                <a:spcPts val="1000"/>
              </a:spcBef>
              <a:spcAft>
                <a:spcPts val="0"/>
              </a:spcAft>
              <a:buNone/>
              <a:defRPr/>
            </a:pP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It has also an alternative meaning: </a:t>
            </a:r>
            <a:r>
              <a:rPr lang="en" sz="1800" b="1"/>
              <a:t>F</a:t>
            </a:r>
            <a:r>
              <a:rPr lang="en" sz="1800"/>
              <a:t>indable and </a:t>
            </a:r>
            <a:r>
              <a:rPr lang="en" sz="1800" b="1"/>
              <a:t>AI</a:t>
            </a:r>
            <a:r>
              <a:rPr lang="en" sz="1800"/>
              <a:t>-</a:t>
            </a:r>
            <a:r>
              <a:rPr lang="en" sz="1800" b="1"/>
              <a:t>R</a:t>
            </a:r>
            <a:r>
              <a:rPr lang="en" sz="1800"/>
              <a:t>eady.</a:t>
            </a:r>
            <a:endParaRPr sz="1800"/>
          </a:p>
        </p:txBody>
      </p:sp>
      <p:sp>
        <p:nvSpPr>
          <p:cNvPr id="339" name="Google Shape;339;p5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 bwMode="auto">
          <a:xfrm>
            <a:off x="454500" y="411071"/>
            <a:ext cx="78030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Schedule</a:t>
            </a:r>
            <a:endParaRPr/>
          </a:p>
        </p:txBody>
      </p:sp>
      <p:sp>
        <p:nvSpPr>
          <p:cNvPr id="345" name="Google Shape;345;p52"/>
          <p:cNvSpPr txBox="1"/>
          <p:nvPr>
            <p:ph type="body" idx="1"/>
          </p:nvPr>
        </p:nvSpPr>
        <p:spPr bwMode="auto">
          <a:xfrm>
            <a:off x="454500" y="1095372"/>
            <a:ext cx="8775000" cy="1295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6195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  <a:defRPr/>
            </a:pPr>
            <a:r>
              <a:rPr lang="en">
                <a:solidFill>
                  <a:schemeClr val="lt2"/>
                </a:solidFill>
              </a:rPr>
              <a:t>Introduction to Research Data Management in Materials Science </a:t>
            </a:r>
            <a:endParaRPr>
              <a:solidFill>
                <a:schemeClr val="lt2"/>
              </a:solidFill>
            </a:endParaRPr>
          </a:p>
          <a:p>
            <a:pPr marL="457200" lvl="0" indent="-3619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/>
            </a:pPr>
            <a:r>
              <a:rPr lang="en">
                <a:solidFill>
                  <a:schemeClr val="dk1"/>
                </a:solidFill>
              </a:rPr>
              <a:t>FAIRmat and the NOMAD Archive &amp; Repository</a:t>
            </a:r>
            <a:endParaRPr>
              <a:solidFill>
                <a:schemeClr val="dk1"/>
              </a:solidFill>
            </a:endParaRPr>
          </a:p>
          <a:p>
            <a:pPr marL="457200" lvl="0" indent="-36195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  <a:defRPr/>
            </a:pPr>
            <a:r>
              <a:rPr lang="en">
                <a:solidFill>
                  <a:schemeClr val="lt2"/>
                </a:solidFill>
              </a:rPr>
              <a:t>Hands-on NOMAD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6" name="Google Shape;346;p52"/>
          <p:cNvSpPr txBox="1"/>
          <p:nvPr>
            <p:ph type="sldNum" idx="12"/>
          </p:nvPr>
        </p:nvSpPr>
        <p:spPr bwMode="auto">
          <a:xfrm>
            <a:off x="8423759" y="46915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FAIRmat</a:t>
            </a:r>
            <a:endParaRPr/>
          </a:p>
        </p:txBody>
      </p:sp>
      <p:sp>
        <p:nvSpPr>
          <p:cNvPr id="352" name="Google Shape;352;p53"/>
          <p:cNvSpPr txBox="1"/>
          <p:nvPr>
            <p:ph type="body" idx="1"/>
          </p:nvPr>
        </p:nvSpPr>
        <p:spPr bwMode="auto">
          <a:xfrm>
            <a:off x="89502" y="843558"/>
            <a:ext cx="8964900" cy="1305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Building a FAIR data infrastructure for Materials Science research data using the NOMAD Archive &amp; Repository.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New project (started funding 2021, until 2026 plus 5 years more extension) under the NFDI (“Nationale Forschungsdaten Infrastruktur”), Germany.</a:t>
            </a:r>
            <a:endParaRPr sz="1800"/>
          </a:p>
        </p:txBody>
      </p:sp>
      <p:sp>
        <p:nvSpPr>
          <p:cNvPr id="353" name="Google Shape;353;p53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54" name="Google Shape;354;p53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805375" y="2312758"/>
            <a:ext cx="2561142" cy="256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FAIRmat</a:t>
            </a:r>
            <a:endParaRPr/>
          </a:p>
        </p:txBody>
      </p:sp>
      <p:sp>
        <p:nvSpPr>
          <p:cNvPr id="361" name="Google Shape;361;p54"/>
          <p:cNvSpPr txBox="1"/>
          <p:nvPr>
            <p:ph type="body" idx="1"/>
          </p:nvPr>
        </p:nvSpPr>
        <p:spPr bwMode="auto">
          <a:xfrm>
            <a:off x="89502" y="843558"/>
            <a:ext cx="8964900" cy="102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Building a FAIR data infrastructure for Materials Science research data using the NOMAD Archive &amp; Repository.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Huge team and community-driven effort.</a:t>
            </a:r>
            <a:endParaRPr sz="1800"/>
          </a:p>
        </p:txBody>
      </p:sp>
      <p:sp>
        <p:nvSpPr>
          <p:cNvPr id="362" name="Google Shape;362;p5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63" name="Google Shape;363;p54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16925" y="2231633"/>
            <a:ext cx="2561142" cy="256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4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572001" y="1487975"/>
            <a:ext cx="3458048" cy="345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FAIRmat</a:t>
            </a:r>
            <a:endParaRPr/>
          </a:p>
        </p:txBody>
      </p:sp>
      <p:sp>
        <p:nvSpPr>
          <p:cNvPr id="371" name="Google Shape;371;p55"/>
          <p:cNvSpPr txBox="1"/>
          <p:nvPr>
            <p:ph type="body" idx="1"/>
          </p:nvPr>
        </p:nvSpPr>
        <p:spPr bwMode="auto">
          <a:xfrm>
            <a:off x="89502" y="843558"/>
            <a:ext cx="8964900" cy="1305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Building a FAIR data infrastructure for Materials Science research data using the NOMAD Archive &amp; Repository.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NOMAD started in 2014 with DFT data → current effort is focused on extending the infrastructure and build </a:t>
            </a:r>
            <a:r>
              <a:rPr lang="en" sz="1800" b="1"/>
              <a:t>Interoperability</a:t>
            </a:r>
            <a:r>
              <a:rPr lang="en" sz="1800"/>
              <a:t> across “Areas”.</a:t>
            </a:r>
            <a:endParaRPr sz="1800"/>
          </a:p>
        </p:txBody>
      </p:sp>
      <p:sp>
        <p:nvSpPr>
          <p:cNvPr id="372" name="Google Shape;372;p5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73" name="Google Shape;373;p55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460700" y="2275750"/>
            <a:ext cx="2776003" cy="277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/>
          <p:nvPr/>
        </p:nvSpPr>
        <p:spPr bwMode="auto">
          <a:xfrm>
            <a:off x="3055800" y="3725150"/>
            <a:ext cx="1237550" cy="653825"/>
          </a:xfrm>
          <a:custGeom>
            <a:avLst/>
            <a:gdLst/>
            <a:ahLst/>
            <a:cxnLst/>
            <a:rect l="l" t="t" r="r" b="b"/>
            <a:pathLst>
              <a:path w="49502" h="26153" fill="norm" stroke="1" extrusionOk="0">
                <a:moveTo>
                  <a:pt x="42030" y="26153"/>
                </a:moveTo>
                <a:lnTo>
                  <a:pt x="0" y="3736"/>
                </a:lnTo>
                <a:lnTo>
                  <a:pt x="2428" y="0"/>
                </a:lnTo>
                <a:lnTo>
                  <a:pt x="49502" y="10461"/>
                </a:lnTo>
                <a:close/>
              </a:path>
            </a:pathLst>
          </a:custGeom>
          <a:noFill/>
          <a:ln w="38100" cap="flat" cmpd="sng">
            <a:solidFill>
              <a:srgbClr val="FF331C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76" name="Google Shape;376;p5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772050" y="3236048"/>
            <a:ext cx="4113423" cy="9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5"/>
          <p:cNvSpPr txBox="1"/>
          <p:nvPr>
            <p:ph type="body" idx="1"/>
          </p:nvPr>
        </p:nvSpPr>
        <p:spPr bwMode="auto">
          <a:xfrm>
            <a:off x="4661401" y="2571750"/>
            <a:ext cx="4334700" cy="50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" sz="1400"/>
              <a:t>Defining metadata schemas for Materials Science </a:t>
            </a:r>
            <a:r>
              <a:rPr lang="en" sz="1400" b="1"/>
              <a:t>Synthesis</a:t>
            </a:r>
            <a:r>
              <a:rPr lang="en" sz="1400"/>
              <a:t>, </a:t>
            </a:r>
            <a:r>
              <a:rPr lang="en" sz="1400" b="1"/>
              <a:t>Characterization</a:t>
            </a:r>
            <a:r>
              <a:rPr lang="en" sz="1400"/>
              <a:t>, and </a:t>
            </a:r>
            <a:r>
              <a:rPr lang="en" sz="1400" b="1"/>
              <a:t>Computational</a:t>
            </a:r>
            <a:r>
              <a:rPr lang="en" sz="1400"/>
              <a:t> data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type="body" idx="1"/>
          </p:nvPr>
        </p:nvSpPr>
        <p:spPr bwMode="auto">
          <a:xfrm>
            <a:off x="89502" y="843558"/>
            <a:ext cx="8964900" cy="102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Building a FAIR data infrastructure for Materials Science research data using the NOMAD Archive &amp; Repository.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Huge team and community-driven effort.</a:t>
            </a:r>
            <a:endParaRPr sz="1800"/>
          </a:p>
        </p:txBody>
      </p:sp>
      <p:sp>
        <p:nvSpPr>
          <p:cNvPr id="383" name="Google Shape;383;p5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84" name="Google Shape;384;p5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299825"/>
            <a:ext cx="2129173" cy="216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50827" y="363178"/>
            <a:ext cx="1983875" cy="20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6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868515" y="417750"/>
            <a:ext cx="1942547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6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2887856" y="445038"/>
            <a:ext cx="1932463" cy="204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6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4046872" y="390451"/>
            <a:ext cx="1936382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6"/>
          <p:cNvPicPr/>
          <p:nvPr/>
        </p:nvPicPr>
        <p:blipFill>
          <a:blip r:embed="rId7">
            <a:alphaModFix/>
          </a:blip>
          <a:stretch/>
        </p:blipFill>
        <p:spPr bwMode="auto">
          <a:xfrm>
            <a:off x="4981834" y="390451"/>
            <a:ext cx="1947856" cy="204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6"/>
          <p:cNvPicPr/>
          <p:nvPr/>
        </p:nvPicPr>
        <p:blipFill>
          <a:blip r:embed="rId8">
            <a:alphaModFix/>
          </a:blip>
          <a:stretch/>
        </p:blipFill>
        <p:spPr bwMode="auto">
          <a:xfrm>
            <a:off x="5983244" y="390451"/>
            <a:ext cx="1917484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/>
          <p:nvPr/>
        </p:nvPicPr>
        <p:blipFill>
          <a:blip r:embed="rId9">
            <a:alphaModFix/>
          </a:blip>
          <a:stretch/>
        </p:blipFill>
        <p:spPr bwMode="auto">
          <a:xfrm>
            <a:off x="6929675" y="445038"/>
            <a:ext cx="1917977" cy="2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6"/>
          <p:cNvPicPr/>
          <p:nvPr/>
        </p:nvPicPr>
        <p:blipFill>
          <a:blip r:embed="rId10">
            <a:alphaModFix/>
          </a:blip>
          <a:stretch/>
        </p:blipFill>
        <p:spPr bwMode="auto">
          <a:xfrm>
            <a:off x="8141966" y="445038"/>
            <a:ext cx="1944843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/>
          <p:nvPr/>
        </p:nvPicPr>
        <p:blipFill>
          <a:blip r:embed="rId11">
            <a:alphaModFix/>
          </a:blip>
          <a:stretch/>
        </p:blipFill>
        <p:spPr bwMode="auto">
          <a:xfrm>
            <a:off x="18237" y="2581288"/>
            <a:ext cx="1983852" cy="20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/>
          <p:nvPr/>
        </p:nvPicPr>
        <p:blipFill>
          <a:blip r:embed="rId12">
            <a:alphaModFix/>
          </a:blip>
          <a:stretch/>
        </p:blipFill>
        <p:spPr bwMode="auto">
          <a:xfrm>
            <a:off x="1299141" y="2571738"/>
            <a:ext cx="1972342" cy="204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/>
          <p:nvPr/>
        </p:nvPicPr>
        <p:blipFill>
          <a:blip r:embed="rId13">
            <a:alphaModFix/>
          </a:blip>
          <a:stretch/>
        </p:blipFill>
        <p:spPr bwMode="auto">
          <a:xfrm>
            <a:off x="2535075" y="2571751"/>
            <a:ext cx="1936924" cy="2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/>
          <p:nvPr/>
        </p:nvPicPr>
        <p:blipFill>
          <a:blip r:embed="rId14">
            <a:alphaModFix/>
          </a:blip>
          <a:stretch/>
        </p:blipFill>
        <p:spPr bwMode="auto">
          <a:xfrm>
            <a:off x="3755684" y="2571751"/>
            <a:ext cx="1925305" cy="2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/>
          <p:nvPr/>
        </p:nvPicPr>
        <p:blipFill>
          <a:blip r:embed="rId15">
            <a:alphaModFix/>
          </a:blip>
          <a:stretch/>
        </p:blipFill>
        <p:spPr bwMode="auto">
          <a:xfrm>
            <a:off x="4867911" y="2571751"/>
            <a:ext cx="1969055" cy="2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/>
          <p:nvPr/>
        </p:nvPicPr>
        <p:blipFill>
          <a:blip r:embed="rId16">
            <a:alphaModFix/>
          </a:blip>
          <a:stretch/>
        </p:blipFill>
        <p:spPr bwMode="auto">
          <a:xfrm>
            <a:off x="6063307" y="2581288"/>
            <a:ext cx="1928461" cy="204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/>
          <p:nvPr/>
        </p:nvPicPr>
        <p:blipFill>
          <a:blip r:embed="rId17">
            <a:alphaModFix/>
          </a:blip>
          <a:stretch/>
        </p:blipFill>
        <p:spPr bwMode="auto">
          <a:xfrm>
            <a:off x="7107087" y="2627301"/>
            <a:ext cx="1947300" cy="204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/>
          <p:nvPr/>
        </p:nvPicPr>
        <p:blipFill>
          <a:blip r:embed="rId18">
            <a:alphaModFix/>
          </a:blip>
          <a:stretch/>
        </p:blipFill>
        <p:spPr bwMode="auto">
          <a:xfrm>
            <a:off x="7107075" y="4615329"/>
            <a:ext cx="1597251" cy="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6"/>
          <p:cNvSpPr txBox="1"/>
          <p:nvPr>
            <p:ph type="body" idx="1"/>
          </p:nvPr>
        </p:nvSpPr>
        <p:spPr bwMode="auto">
          <a:xfrm>
            <a:off x="-36598" y="4744833"/>
            <a:ext cx="8964900" cy="315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" sz="1600"/>
              <a:t>~40 coworkers, ~60 PIs, ~40 supporting institutions, ~30 research projects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FAIRmat Area C team</a:t>
            </a:r>
            <a:endParaRPr/>
          </a:p>
        </p:txBody>
      </p:sp>
      <p:sp>
        <p:nvSpPr>
          <p:cNvPr id="407" name="Google Shape;407;p5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08" name="Google Shape;408;p57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670125" y="858250"/>
            <a:ext cx="3803750" cy="38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7"/>
          <p:cNvSpPr/>
          <p:nvPr/>
        </p:nvSpPr>
        <p:spPr bwMode="auto">
          <a:xfrm>
            <a:off x="4621189" y="2767264"/>
            <a:ext cx="1964625" cy="1776725"/>
          </a:xfrm>
          <a:custGeom>
            <a:avLst/>
            <a:gdLst/>
            <a:ahLst/>
            <a:cxnLst/>
            <a:rect l="l" t="t" r="r" b="b"/>
            <a:pathLst>
              <a:path w="78585" h="71069" fill="norm" stroke="1" extrusionOk="0">
                <a:moveTo>
                  <a:pt x="77974" y="18736"/>
                </a:moveTo>
                <a:cubicBezTo>
                  <a:pt x="62884" y="9307"/>
                  <a:pt x="44751" y="5433"/>
                  <a:pt x="27302" y="1947"/>
                </a:cubicBezTo>
                <a:cubicBezTo>
                  <a:pt x="18638" y="216"/>
                  <a:pt x="4330" y="-2594"/>
                  <a:pt x="1051" y="5610"/>
                </a:cubicBezTo>
                <a:cubicBezTo>
                  <a:pt x="-3286" y="16459"/>
                  <a:pt x="7731" y="28126"/>
                  <a:pt x="12955" y="38577"/>
                </a:cubicBezTo>
                <a:cubicBezTo>
                  <a:pt x="19492" y="51654"/>
                  <a:pt x="28092" y="68868"/>
                  <a:pt x="42565" y="70934"/>
                </a:cubicBezTo>
                <a:cubicBezTo>
                  <a:pt x="49463" y="71918"/>
                  <a:pt x="55953" y="65788"/>
                  <a:pt x="60880" y="60861"/>
                </a:cubicBezTo>
                <a:cubicBezTo>
                  <a:pt x="71850" y="49891"/>
                  <a:pt x="78585" y="33333"/>
                  <a:pt x="78585" y="17820"/>
                </a:cubicBezTo>
              </a:path>
            </a:pathLst>
          </a:custGeom>
          <a:noFill/>
          <a:ln w="28575" cap="flat" cmpd="sng">
            <a:solidFill>
              <a:srgbClr val="FF331C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FAIRmat Area C team</a:t>
            </a:r>
            <a:endParaRPr/>
          </a:p>
        </p:txBody>
      </p:sp>
      <p:sp>
        <p:nvSpPr>
          <p:cNvPr id="416" name="Google Shape;416;p5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17" name="Google Shape;417;p5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58"/>
          <p:cNvGrpSpPr/>
          <p:nvPr/>
        </p:nvGrpSpPr>
        <p:grpSpPr bwMode="auto">
          <a:xfrm>
            <a:off x="388046" y="717248"/>
            <a:ext cx="4912532" cy="4114432"/>
            <a:chOff x="2149801" y="284938"/>
            <a:chExt cx="5547749" cy="4573623"/>
          </a:xfrm>
        </p:grpSpPr>
        <p:pic>
          <p:nvPicPr>
            <p:cNvPr id="419" name="Google Shape;419;p58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 rot="2">
              <a:off x="2149801" y="657676"/>
              <a:ext cx="4090550" cy="3874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58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>
              <a:off x="5574825" y="3115296"/>
              <a:ext cx="548425" cy="82461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21" name="Google Shape;421;p58"/>
            <p:cNvPicPr/>
            <p:nvPr/>
          </p:nvPicPr>
          <p:blipFill>
            <a:blip r:embed="rId5">
              <a:alphaModFix/>
            </a:blip>
            <a:stretch/>
          </p:blipFill>
          <p:spPr bwMode="auto">
            <a:xfrm>
              <a:off x="4698150" y="4059275"/>
              <a:ext cx="604250" cy="79928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22" name="Google Shape;422;p58"/>
            <p:cNvSpPr txBox="1"/>
            <p:nvPr/>
          </p:nvSpPr>
          <p:spPr bwMode="auto">
            <a:xfrm>
              <a:off x="6123250" y="3288054"/>
              <a:ext cx="1136700" cy="4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800" b="1">
                  <a:latin typeface="Titillium Web"/>
                  <a:ea typeface="Titillium Web"/>
                  <a:cs typeface="Titillium Web"/>
                </a:rPr>
                <a:t>Joseph F. Rudzinski</a:t>
              </a:r>
              <a:endParaRPr sz="800">
                <a:latin typeface="Titillium Web"/>
                <a:ea typeface="Titillium Web"/>
                <a:cs typeface="Titillium Web"/>
              </a:endParaRPr>
            </a:p>
          </p:txBody>
        </p:sp>
        <p:sp>
          <p:nvSpPr>
            <p:cNvPr id="423" name="Google Shape;423;p58"/>
            <p:cNvSpPr txBox="1"/>
            <p:nvPr/>
          </p:nvSpPr>
          <p:spPr bwMode="auto">
            <a:xfrm>
              <a:off x="5302400" y="4329525"/>
              <a:ext cx="1136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800" b="1">
                  <a:latin typeface="Titillium Web"/>
                  <a:ea typeface="Titillium Web"/>
                  <a:cs typeface="Titillium Web"/>
                </a:rPr>
                <a:t>José M. Pizarro</a:t>
              </a:r>
              <a:endParaRPr sz="800" b="1">
                <a:latin typeface="Titillium Web"/>
                <a:ea typeface="Titillium Web"/>
                <a:cs typeface="Titillium Web"/>
              </a:endParaRPr>
            </a:p>
          </p:txBody>
        </p:sp>
        <p:grpSp>
          <p:nvGrpSpPr>
            <p:cNvPr id="424" name="Google Shape;424;p58"/>
            <p:cNvGrpSpPr/>
            <p:nvPr/>
          </p:nvGrpSpPr>
          <p:grpSpPr bwMode="auto">
            <a:xfrm>
              <a:off x="3521899" y="284938"/>
              <a:ext cx="1136700" cy="1377001"/>
              <a:chOff x="3117700" y="883725"/>
              <a:chExt cx="1136700" cy="1377001"/>
            </a:xfrm>
          </p:grpSpPr>
          <p:pic>
            <p:nvPicPr>
              <p:cNvPr id="425" name="Google Shape;425;p58"/>
              <p:cNvPicPr/>
              <p:nvPr/>
            </p:nvPicPr>
            <p:blipFill>
              <a:blip r:embed="rId6">
                <a:alphaModFix/>
              </a:blip>
              <a:stretch/>
            </p:blipFill>
            <p:spPr bwMode="auto">
              <a:xfrm>
                <a:off x="3117700" y="1166201"/>
                <a:ext cx="727925" cy="10945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26" name="Google Shape;426;p58"/>
              <p:cNvSpPr txBox="1"/>
              <p:nvPr/>
            </p:nvSpPr>
            <p:spPr bwMode="auto">
              <a:xfrm>
                <a:off x="3117700" y="883725"/>
                <a:ext cx="1136700" cy="3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" sz="800" b="1">
                    <a:latin typeface="Titillium Web"/>
                    <a:ea typeface="Titillium Web"/>
                    <a:cs typeface="Titillium Web"/>
                  </a:rPr>
                  <a:t>Silvana Botti</a:t>
                </a:r>
                <a:endParaRPr sz="800" b="1">
                  <a:latin typeface="Titillium Web"/>
                  <a:ea typeface="Titillium Web"/>
                  <a:cs typeface="Titillium Web"/>
                </a:endParaRPr>
              </a:p>
            </p:txBody>
          </p:sp>
        </p:grpSp>
        <p:grpSp>
          <p:nvGrpSpPr>
            <p:cNvPr id="427" name="Google Shape;427;p58"/>
            <p:cNvGrpSpPr/>
            <p:nvPr/>
          </p:nvGrpSpPr>
          <p:grpSpPr bwMode="auto">
            <a:xfrm>
              <a:off x="4348864" y="499421"/>
              <a:ext cx="1136700" cy="1340291"/>
              <a:chOff x="4374764" y="783683"/>
              <a:chExt cx="1136700" cy="1340291"/>
            </a:xfrm>
          </p:grpSpPr>
          <p:pic>
            <p:nvPicPr>
              <p:cNvPr id="428" name="Google Shape;428;p58"/>
              <p:cNvPicPr/>
              <p:nvPr/>
            </p:nvPicPr>
            <p:blipFill>
              <a:blip r:embed="rId7">
                <a:alphaModFix/>
              </a:blip>
              <a:stretch/>
            </p:blipFill>
            <p:spPr bwMode="auto">
              <a:xfrm>
                <a:off x="4640975" y="1262775"/>
                <a:ext cx="604260" cy="861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29" name="Google Shape;429;p58"/>
              <p:cNvSpPr txBox="1"/>
              <p:nvPr/>
            </p:nvSpPr>
            <p:spPr bwMode="auto">
              <a:xfrm>
                <a:off x="4374764" y="783683"/>
                <a:ext cx="1136700" cy="47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" sz="800" b="1">
                    <a:latin typeface="Titillium Web"/>
                    <a:ea typeface="Titillium Web"/>
                    <a:cs typeface="Titillium Web"/>
                  </a:rPr>
                  <a:t>Luca M. Ghiringhelli</a:t>
                </a:r>
                <a:endParaRPr sz="800" b="1">
                  <a:latin typeface="Titillium Web"/>
                  <a:ea typeface="Titillium Web"/>
                  <a:cs typeface="Titillium Web"/>
                </a:endParaRPr>
              </a:p>
            </p:txBody>
          </p:sp>
        </p:grpSp>
        <p:pic>
          <p:nvPicPr>
            <p:cNvPr id="430" name="Google Shape;430;p58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6012423" y="2020327"/>
              <a:ext cx="548425" cy="8949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31" name="Google Shape;431;p58"/>
            <p:cNvSpPr txBox="1"/>
            <p:nvPr/>
          </p:nvSpPr>
          <p:spPr bwMode="auto">
            <a:xfrm>
              <a:off x="6560850" y="2296632"/>
              <a:ext cx="11367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800" b="1">
                  <a:latin typeface="Titillium Web"/>
                  <a:ea typeface="Titillium Web"/>
                  <a:cs typeface="Titillium Web"/>
                </a:rPr>
                <a:t>Nathan Daelmann</a:t>
              </a:r>
              <a:endParaRPr sz="800">
                <a:latin typeface="Titillium Web"/>
                <a:ea typeface="Titillium Web"/>
                <a:cs typeface="Titillium Web"/>
              </a:endParaRPr>
            </a:p>
          </p:txBody>
        </p:sp>
      </p:grpSp>
      <p:pic>
        <p:nvPicPr>
          <p:cNvPr id="432" name="Google Shape;432;p58"/>
          <p:cNvPicPr/>
          <p:nvPr/>
        </p:nvPicPr>
        <p:blipFill>
          <a:blip r:embed="rId9">
            <a:alphaModFix/>
          </a:blip>
          <a:srcRect l="2041" t="0" r="2052" b="0"/>
          <a:stretch/>
        </p:blipFill>
        <p:spPr bwMode="auto">
          <a:xfrm>
            <a:off x="6271833" y="1100842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3" name="Google Shape;433;p58"/>
          <p:cNvSpPr txBox="1"/>
          <p:nvPr/>
        </p:nvSpPr>
        <p:spPr bwMode="auto">
          <a:xfrm>
            <a:off x="6806897" y="1343959"/>
            <a:ext cx="100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800" b="1">
                <a:latin typeface="Titillium Web"/>
                <a:ea typeface="Titillium Web"/>
                <a:cs typeface="Titillium Web"/>
              </a:rPr>
              <a:t>Claudia Draxl</a:t>
            </a:r>
            <a:endParaRPr sz="800" b="1">
              <a:latin typeface="Titillium Web"/>
              <a:ea typeface="Titillium Web"/>
              <a:cs typeface="Titillium Web"/>
            </a:endParaRPr>
          </a:p>
        </p:txBody>
      </p:sp>
      <p:grpSp>
        <p:nvGrpSpPr>
          <p:cNvPr id="434" name="Google Shape;434;p58"/>
          <p:cNvGrpSpPr/>
          <p:nvPr/>
        </p:nvGrpSpPr>
        <p:grpSpPr bwMode="auto">
          <a:xfrm>
            <a:off x="7519534" y="1138330"/>
            <a:ext cx="1541563" cy="719038"/>
            <a:chOff x="6271833" y="1852367"/>
            <a:chExt cx="1541563" cy="719038"/>
          </a:xfrm>
        </p:grpSpPr>
        <p:pic>
          <p:nvPicPr>
            <p:cNvPr id="435" name="Google Shape;435;p58"/>
            <p:cNvPicPr/>
            <p:nvPr/>
          </p:nvPicPr>
          <p:blipFill>
            <a:blip r:embed="rId10">
              <a:alphaModFix/>
            </a:blip>
            <a:srcRect l="2180" t="0" r="2180" b="0"/>
            <a:stretch/>
          </p:blipFill>
          <p:spPr bwMode="auto">
            <a:xfrm>
              <a:off x="6271833" y="1852367"/>
              <a:ext cx="535063" cy="7190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36" name="Google Shape;436;p58"/>
            <p:cNvSpPr txBox="1"/>
            <p:nvPr/>
          </p:nvSpPr>
          <p:spPr bwMode="auto">
            <a:xfrm>
              <a:off x="6806897" y="2095484"/>
              <a:ext cx="100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800" b="1">
                  <a:latin typeface="Titillium Web"/>
                  <a:ea typeface="Titillium Web"/>
                  <a:cs typeface="Titillium Web"/>
                </a:rPr>
                <a:t>Roser Valentí</a:t>
              </a:r>
              <a:endParaRPr sz="800" b="1">
                <a:latin typeface="Titillium Web"/>
                <a:ea typeface="Titillium Web"/>
                <a:cs typeface="Titillium Web"/>
              </a:endParaRPr>
            </a:p>
          </p:txBody>
        </p:sp>
      </p:grpSp>
      <p:grpSp>
        <p:nvGrpSpPr>
          <p:cNvPr id="437" name="Google Shape;437;p58"/>
          <p:cNvGrpSpPr/>
          <p:nvPr/>
        </p:nvGrpSpPr>
        <p:grpSpPr bwMode="auto">
          <a:xfrm>
            <a:off x="6271833" y="1922917"/>
            <a:ext cx="1673566" cy="719037"/>
            <a:chOff x="6271833" y="2628541"/>
            <a:chExt cx="1673566" cy="719037"/>
          </a:xfrm>
        </p:grpSpPr>
        <p:pic>
          <p:nvPicPr>
            <p:cNvPr id="438" name="Google Shape;438;p58"/>
            <p:cNvPicPr/>
            <p:nvPr/>
          </p:nvPicPr>
          <p:blipFill>
            <a:blip r:embed="rId11">
              <a:alphaModFix/>
            </a:blip>
            <a:srcRect l="0" t="5172" r="0" b="5180"/>
            <a:stretch/>
          </p:blipFill>
          <p:spPr bwMode="auto">
            <a:xfrm>
              <a:off x="6271833" y="2628541"/>
              <a:ext cx="535063" cy="71903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39" name="Google Shape;439;p58"/>
            <p:cNvSpPr txBox="1"/>
            <p:nvPr/>
          </p:nvSpPr>
          <p:spPr bwMode="auto">
            <a:xfrm>
              <a:off x="6806900" y="2871649"/>
              <a:ext cx="1138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800" b="1">
                  <a:latin typeface="Titillium Web"/>
                  <a:ea typeface="Titillium Web"/>
                  <a:cs typeface="Titillium Web"/>
                </a:rPr>
                <a:t>Miguel A.L. Marques</a:t>
              </a:r>
              <a:endParaRPr sz="800" b="1">
                <a:latin typeface="Titillium Web"/>
                <a:ea typeface="Titillium Web"/>
                <a:cs typeface="Titillium Web"/>
              </a:endParaRPr>
            </a:p>
          </p:txBody>
        </p:sp>
      </p:grpSp>
      <p:grpSp>
        <p:nvGrpSpPr>
          <p:cNvPr id="440" name="Google Shape;440;p58"/>
          <p:cNvGrpSpPr/>
          <p:nvPr/>
        </p:nvGrpSpPr>
        <p:grpSpPr bwMode="auto">
          <a:xfrm>
            <a:off x="6282134" y="2725717"/>
            <a:ext cx="1541563" cy="719038"/>
            <a:chOff x="6271833" y="3404717"/>
            <a:chExt cx="1541563" cy="719038"/>
          </a:xfrm>
        </p:grpSpPr>
        <p:pic>
          <p:nvPicPr>
            <p:cNvPr id="441" name="Google Shape;441;p58"/>
            <p:cNvPicPr/>
            <p:nvPr/>
          </p:nvPicPr>
          <p:blipFill>
            <a:blip r:embed="rId12">
              <a:alphaModFix/>
            </a:blip>
            <a:srcRect l="5830" t="0" r="5829" b="0"/>
            <a:stretch/>
          </p:blipFill>
          <p:spPr bwMode="auto">
            <a:xfrm>
              <a:off x="6271833" y="3404717"/>
              <a:ext cx="535062" cy="7190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42" name="Google Shape;442;p58"/>
            <p:cNvSpPr txBox="1"/>
            <p:nvPr/>
          </p:nvSpPr>
          <p:spPr bwMode="auto">
            <a:xfrm>
              <a:off x="6806897" y="3647834"/>
              <a:ext cx="100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800" b="1">
                  <a:latin typeface="Titillium Web"/>
                  <a:ea typeface="Titillium Web"/>
                  <a:cs typeface="Titillium Web"/>
                </a:rPr>
                <a:t>Kurt Kremer</a:t>
              </a:r>
              <a:endParaRPr sz="800" b="1">
                <a:latin typeface="Titillium Web"/>
                <a:ea typeface="Titillium Web"/>
                <a:cs typeface="Titillium Web"/>
              </a:endParaRPr>
            </a:p>
          </p:txBody>
        </p:sp>
      </p:grpSp>
      <p:grpSp>
        <p:nvGrpSpPr>
          <p:cNvPr id="443" name="Google Shape;443;p58"/>
          <p:cNvGrpSpPr/>
          <p:nvPr/>
        </p:nvGrpSpPr>
        <p:grpSpPr bwMode="auto">
          <a:xfrm>
            <a:off x="7733309" y="2707492"/>
            <a:ext cx="1541563" cy="719038"/>
            <a:chOff x="6282134" y="4156242"/>
            <a:chExt cx="1541563" cy="719038"/>
          </a:xfrm>
        </p:grpSpPr>
        <p:pic>
          <p:nvPicPr>
            <p:cNvPr id="444" name="Google Shape;444;p58"/>
            <p:cNvPicPr/>
            <p:nvPr/>
          </p:nvPicPr>
          <p:blipFill>
            <a:blip r:embed="rId13">
              <a:alphaModFix/>
            </a:blip>
            <a:srcRect l="3427" t="0" r="3427" b="0"/>
            <a:stretch/>
          </p:blipFill>
          <p:spPr bwMode="auto">
            <a:xfrm>
              <a:off x="6282134" y="4156242"/>
              <a:ext cx="535063" cy="71903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45" name="Google Shape;445;p58"/>
            <p:cNvSpPr txBox="1"/>
            <p:nvPr/>
          </p:nvSpPr>
          <p:spPr bwMode="auto">
            <a:xfrm>
              <a:off x="6817197" y="4399359"/>
              <a:ext cx="100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800" b="1">
                  <a:latin typeface="Titillium Web"/>
                  <a:ea typeface="Titillium Web"/>
                  <a:cs typeface="Titillium Web"/>
                </a:rPr>
                <a:t>Karsten Reuter</a:t>
              </a:r>
              <a:endParaRPr sz="800" b="1">
                <a:latin typeface="Titillium Web"/>
                <a:ea typeface="Titillium Web"/>
                <a:cs typeface="Titillium Web"/>
              </a:endParaRPr>
            </a:p>
          </p:txBody>
        </p:sp>
      </p:grpSp>
      <p:sp>
        <p:nvSpPr>
          <p:cNvPr id="446" name="Google Shape;446;p58"/>
          <p:cNvSpPr txBox="1"/>
          <p:nvPr>
            <p:ph type="body" idx="1"/>
          </p:nvPr>
        </p:nvSpPr>
        <p:spPr bwMode="auto">
          <a:xfrm>
            <a:off x="4940425" y="3636450"/>
            <a:ext cx="3342600" cy="253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" sz="1200"/>
              <a:t>+ a</a:t>
            </a:r>
            <a:r>
              <a:rPr lang="en" sz="1200"/>
              <a:t>mazing support by Area D devs and engineers</a:t>
            </a:r>
            <a:endParaRPr sz="1200"/>
          </a:p>
        </p:txBody>
      </p:sp>
      <p:pic>
        <p:nvPicPr>
          <p:cNvPr id="447" name="Google Shape;447;p58"/>
          <p:cNvPicPr/>
          <p:nvPr/>
        </p:nvPicPr>
        <p:blipFill>
          <a:blip r:embed="rId14">
            <a:alphaModFix/>
          </a:blip>
          <a:srcRect l="12792" t="0" r="12792" b="0"/>
          <a:stretch/>
        </p:blipFill>
        <p:spPr bwMode="auto">
          <a:xfrm>
            <a:off x="5008534" y="3914167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8" name="Google Shape;448;p58"/>
          <p:cNvSpPr txBox="1"/>
          <p:nvPr/>
        </p:nvSpPr>
        <p:spPr bwMode="auto">
          <a:xfrm>
            <a:off x="4940660" y="4633200"/>
            <a:ext cx="67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">
                <a:latin typeface="Titillium Web"/>
                <a:ea typeface="Titillium Web"/>
                <a:cs typeface="Titillium Web"/>
              </a:rPr>
              <a:t>Markus Scheidgen</a:t>
            </a:r>
            <a:endParaRPr sz="600">
              <a:latin typeface="Titillium Web"/>
              <a:ea typeface="Titillium Web"/>
              <a:cs typeface="Titillium Web"/>
            </a:endParaRPr>
          </a:p>
        </p:txBody>
      </p:sp>
      <p:pic>
        <p:nvPicPr>
          <p:cNvPr id="449" name="Google Shape;449;p58"/>
          <p:cNvPicPr/>
          <p:nvPr/>
        </p:nvPicPr>
        <p:blipFill>
          <a:blip r:embed="rId15">
            <a:alphaModFix/>
          </a:blip>
          <a:srcRect l="4824" t="0" r="4823" b="0"/>
          <a:stretch/>
        </p:blipFill>
        <p:spPr bwMode="auto">
          <a:xfrm>
            <a:off x="5702359" y="3914167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0" name="Google Shape;450;p58"/>
          <p:cNvSpPr txBox="1"/>
          <p:nvPr/>
        </p:nvSpPr>
        <p:spPr bwMode="auto">
          <a:xfrm>
            <a:off x="5675075" y="4633200"/>
            <a:ext cx="5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">
                <a:latin typeface="Titillium Web"/>
                <a:ea typeface="Titillium Web"/>
                <a:cs typeface="Titillium Web"/>
              </a:rPr>
              <a:t>Alvin Noe Ladines</a:t>
            </a:r>
            <a:endParaRPr sz="600">
              <a:latin typeface="Titillium Web"/>
              <a:ea typeface="Titillium Web"/>
              <a:cs typeface="Titillium Web"/>
            </a:endParaRPr>
          </a:p>
        </p:txBody>
      </p:sp>
      <p:pic>
        <p:nvPicPr>
          <p:cNvPr id="451" name="Google Shape;451;p58"/>
          <p:cNvPicPr/>
          <p:nvPr/>
        </p:nvPicPr>
        <p:blipFill>
          <a:blip r:embed="rId16">
            <a:alphaModFix/>
          </a:blip>
          <a:srcRect l="3993" t="0" r="4001" b="0"/>
          <a:stretch/>
        </p:blipFill>
        <p:spPr bwMode="auto">
          <a:xfrm>
            <a:off x="6405059" y="3914167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2" name="Google Shape;452;p58"/>
          <p:cNvSpPr txBox="1"/>
          <p:nvPr/>
        </p:nvSpPr>
        <p:spPr bwMode="auto">
          <a:xfrm>
            <a:off x="6337199" y="4633200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">
                <a:latin typeface="Titillium Web"/>
                <a:ea typeface="Titillium Web"/>
                <a:cs typeface="Titillium Web"/>
              </a:rPr>
              <a:t>Lauri Himanen</a:t>
            </a:r>
            <a:endParaRPr sz="600">
              <a:latin typeface="Titillium Web"/>
              <a:ea typeface="Titillium Web"/>
              <a:cs typeface="Titillium Web"/>
            </a:endParaRPr>
          </a:p>
        </p:txBody>
      </p:sp>
      <p:pic>
        <p:nvPicPr>
          <p:cNvPr id="453" name="Google Shape;453;p58"/>
          <p:cNvPicPr/>
          <p:nvPr/>
        </p:nvPicPr>
        <p:blipFill>
          <a:blip r:embed="rId17">
            <a:alphaModFix/>
          </a:blip>
          <a:srcRect l="3471" t="0" r="3471" b="0"/>
          <a:stretch/>
        </p:blipFill>
        <p:spPr bwMode="auto">
          <a:xfrm>
            <a:off x="7075859" y="3914167"/>
            <a:ext cx="535063" cy="7190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4" name="Google Shape;454;p58"/>
          <p:cNvSpPr txBox="1"/>
          <p:nvPr/>
        </p:nvSpPr>
        <p:spPr bwMode="auto">
          <a:xfrm>
            <a:off x="7030199" y="4633200"/>
            <a:ext cx="670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">
                <a:latin typeface="Titillium Web"/>
                <a:ea typeface="Titillium Web"/>
                <a:cs typeface="Titillium Web"/>
              </a:rPr>
              <a:t>Adam Fekete</a:t>
            </a:r>
            <a:endParaRPr sz="600">
              <a:latin typeface="Titillium Web"/>
              <a:ea typeface="Titillium Web"/>
              <a:cs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 txBox="1"/>
          <p:nvPr>
            <p:ph type="title"/>
          </p:nvPr>
        </p:nvSpPr>
        <p:spPr bwMode="auto">
          <a:xfrm>
            <a:off x="454500" y="411071"/>
            <a:ext cx="78030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Schedule</a:t>
            </a:r>
            <a:endParaRPr/>
          </a:p>
        </p:txBody>
      </p:sp>
      <p:sp>
        <p:nvSpPr>
          <p:cNvPr id="460" name="Google Shape;460;p59"/>
          <p:cNvSpPr txBox="1"/>
          <p:nvPr>
            <p:ph type="body" idx="1"/>
          </p:nvPr>
        </p:nvSpPr>
        <p:spPr bwMode="auto">
          <a:xfrm>
            <a:off x="454500" y="1095372"/>
            <a:ext cx="8775000" cy="1295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6195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  <a:defRPr/>
            </a:pPr>
            <a:r>
              <a:rPr lang="en">
                <a:solidFill>
                  <a:schemeClr val="lt2"/>
                </a:solidFill>
              </a:rPr>
              <a:t>Introduction to Research Data Management in Materials Science </a:t>
            </a:r>
            <a:endParaRPr>
              <a:solidFill>
                <a:schemeClr val="lt2"/>
              </a:solidFill>
            </a:endParaRPr>
          </a:p>
          <a:p>
            <a:pPr marL="457200" lvl="0" indent="-36195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  <a:defRPr/>
            </a:pPr>
            <a:r>
              <a:rPr lang="en">
                <a:solidFill>
                  <a:schemeClr val="lt2"/>
                </a:solidFill>
              </a:rPr>
              <a:t>FAIRmat and the NOMAD Archive &amp; Repository</a:t>
            </a:r>
            <a:endParaRPr>
              <a:solidFill>
                <a:schemeClr val="lt2"/>
              </a:solidFill>
            </a:endParaRPr>
          </a:p>
          <a:p>
            <a:pPr marL="457200" lvl="0" indent="-3619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/>
            </a:pPr>
            <a:r>
              <a:rPr lang="en">
                <a:solidFill>
                  <a:schemeClr val="dk1"/>
                </a:solidFill>
              </a:rPr>
              <a:t>Hands-on NOMAD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1" name="Google Shape;461;p59"/>
          <p:cNvSpPr txBox="1"/>
          <p:nvPr>
            <p:ph type="sldNum" idx="12"/>
          </p:nvPr>
        </p:nvSpPr>
        <p:spPr bwMode="auto">
          <a:xfrm>
            <a:off x="8423759" y="46915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 bwMode="auto">
          <a:xfrm>
            <a:off x="454500" y="411071"/>
            <a:ext cx="78030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Schedule</a:t>
            </a:r>
            <a:endParaRPr/>
          </a:p>
        </p:txBody>
      </p:sp>
      <p:sp>
        <p:nvSpPr>
          <p:cNvPr id="257" name="Google Shape;257;p42"/>
          <p:cNvSpPr txBox="1"/>
          <p:nvPr>
            <p:ph type="body" idx="1"/>
          </p:nvPr>
        </p:nvSpPr>
        <p:spPr bwMode="auto">
          <a:xfrm>
            <a:off x="454500" y="1095372"/>
            <a:ext cx="8775000" cy="1295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619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/>
            </a:pPr>
            <a:r>
              <a:rPr lang="en">
                <a:solidFill>
                  <a:schemeClr val="dk1"/>
                </a:solidFill>
              </a:rPr>
              <a:t>Introduction to Research Data Management in Materials Science </a:t>
            </a:r>
            <a:endParaRPr/>
          </a:p>
          <a:p>
            <a:pPr marL="457200" lvl="0" indent="-3619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/>
            </a:pPr>
            <a:r>
              <a:rPr lang="en">
                <a:solidFill>
                  <a:schemeClr val="dk1"/>
                </a:solidFill>
              </a:rPr>
              <a:t>FAIRmat and the NOMAD Archive &amp; Repository</a:t>
            </a:r>
            <a:endParaRPr>
              <a:solidFill>
                <a:schemeClr val="dk1"/>
              </a:solidFill>
            </a:endParaRPr>
          </a:p>
          <a:p>
            <a:pPr marL="457200" lvl="0" indent="-36195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/>
            </a:pPr>
            <a:r>
              <a:rPr lang="en">
                <a:solidFill>
                  <a:schemeClr val="dk1"/>
                </a:solidFill>
              </a:rPr>
              <a:t>Hands-on NOMAD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42"/>
          <p:cNvSpPr txBox="1"/>
          <p:nvPr>
            <p:ph type="sldNum" idx="12"/>
          </p:nvPr>
        </p:nvSpPr>
        <p:spPr bwMode="auto">
          <a:xfrm>
            <a:off x="8423759" y="46915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NOMAD Archive &amp; Repository</a:t>
            </a:r>
            <a:endParaRPr/>
          </a:p>
        </p:txBody>
      </p:sp>
      <p:sp>
        <p:nvSpPr>
          <p:cNvPr id="467" name="Google Shape;467;p60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68" name="Google Shape;468;p6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519522" y="114525"/>
            <a:ext cx="763500" cy="6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0"/>
          <p:cNvSpPr txBox="1"/>
          <p:nvPr>
            <p:ph type="body" idx="1"/>
          </p:nvPr>
        </p:nvSpPr>
        <p:spPr bwMode="auto">
          <a:xfrm>
            <a:off x="302825" y="1108975"/>
            <a:ext cx="3407400" cy="176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Titillium Web SemiBold"/>
                <a:ea typeface="Titillium Web SemiBold"/>
                <a:cs typeface="Titillium Web SemiBold"/>
              </a:rPr>
              <a:t>Making materials science data</a:t>
            </a:r>
            <a:endParaRPr sz="1600">
              <a:latin typeface="Titillium Web SemiBold"/>
              <a:ea typeface="Titillium Web SemiBold"/>
              <a:cs typeface="Titillium Web SemiBold"/>
            </a:endParaRPr>
          </a:p>
          <a:p>
            <a:pPr marL="0" lv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F</a:t>
            </a:r>
            <a:r>
              <a:rPr lang="en" sz="1600">
                <a:latin typeface="Titillium Web"/>
                <a:ea typeface="Titillium Web"/>
                <a:cs typeface="Titillium Web"/>
              </a:rPr>
              <a:t>indable</a:t>
            </a:r>
            <a:endParaRPr sz="1600">
              <a:latin typeface="Titillium Web"/>
              <a:ea typeface="Titillium Web"/>
              <a:cs typeface="Titillium Web"/>
            </a:endParaRPr>
          </a:p>
          <a:p>
            <a:pPr marL="0" lv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A</a:t>
            </a:r>
            <a:r>
              <a:rPr lang="en" sz="1600">
                <a:latin typeface="Titillium Web"/>
                <a:ea typeface="Titillium Web"/>
                <a:cs typeface="Titillium Web"/>
              </a:rPr>
              <a:t>ccessible</a:t>
            </a:r>
            <a:endParaRPr sz="1600">
              <a:latin typeface="Titillium Web"/>
              <a:ea typeface="Titillium Web"/>
              <a:cs typeface="Titillium Web"/>
            </a:endParaRPr>
          </a:p>
          <a:p>
            <a:pPr marL="0" lv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I</a:t>
            </a:r>
            <a:r>
              <a:rPr lang="en" sz="1600">
                <a:latin typeface="Titillium Web"/>
                <a:ea typeface="Titillium Web"/>
                <a:cs typeface="Titillium Web"/>
              </a:rPr>
              <a:t>nteroperable</a:t>
            </a:r>
            <a:endParaRPr sz="1600">
              <a:latin typeface="Titillium Web"/>
              <a:ea typeface="Titillium Web"/>
              <a:cs typeface="Titillium Web"/>
            </a:endParaRPr>
          </a:p>
          <a:p>
            <a:pPr marL="0" lvl="0" indent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" sz="1600">
                <a:solidFill>
                  <a:srgbClr val="FF0000"/>
                </a:solidFill>
                <a:latin typeface="Titillium Web"/>
                <a:ea typeface="Titillium Web"/>
                <a:cs typeface="Titillium Web"/>
              </a:rPr>
              <a:t>R</a:t>
            </a:r>
            <a:r>
              <a:rPr lang="en" sz="1600">
                <a:latin typeface="Titillium Web"/>
                <a:ea typeface="Titillium Web"/>
                <a:cs typeface="Titillium Web"/>
              </a:rPr>
              <a:t>eusable</a:t>
            </a:r>
            <a:endParaRPr sz="1600">
              <a:latin typeface="Titillium Web"/>
              <a:ea typeface="Titillium Web"/>
              <a:cs typeface="Titillium Web"/>
            </a:endParaRPr>
          </a:p>
        </p:txBody>
      </p:sp>
      <p:pic>
        <p:nvPicPr>
          <p:cNvPr id="470" name="Google Shape;470;p6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728350" y="1373065"/>
            <a:ext cx="2278350" cy="169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0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270288" y="1153598"/>
            <a:ext cx="2278370" cy="167116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0"/>
          <p:cNvSpPr txBox="1"/>
          <p:nvPr>
            <p:ph type="body" idx="1"/>
          </p:nvPr>
        </p:nvSpPr>
        <p:spPr bwMode="auto">
          <a:xfrm>
            <a:off x="4189350" y="1458025"/>
            <a:ext cx="2147700" cy="106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Titillium Web"/>
                <a:ea typeface="Titillium Web"/>
                <a:cs typeface="Titillium Web"/>
              </a:rPr>
              <a:t>Drag and drop</a:t>
            </a:r>
            <a:endParaRPr sz="1600">
              <a:latin typeface="Titillium Web"/>
              <a:ea typeface="Titillium Web"/>
              <a:cs typeface="Titillium Web"/>
            </a:endParaRPr>
          </a:p>
          <a:p>
            <a:pPr marL="0" lvl="0" indent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Titillium Web"/>
                <a:ea typeface="Titillium Web"/>
                <a:cs typeface="Titillium Web"/>
              </a:rPr>
              <a:t>Get a DOI</a:t>
            </a:r>
            <a:endParaRPr sz="1600">
              <a:latin typeface="Titillium Web"/>
              <a:ea typeface="Titillium Web"/>
              <a:cs typeface="Titillium Web"/>
            </a:endParaRPr>
          </a:p>
          <a:p>
            <a:pPr marL="0" lvl="0" indent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" sz="1600">
                <a:latin typeface="Titillium Web"/>
                <a:ea typeface="Titillium Web"/>
                <a:cs typeface="Titillium Web"/>
              </a:rPr>
              <a:t>You control your data</a:t>
            </a:r>
            <a:endParaRPr sz="1600"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473" name="Google Shape;473;p60"/>
          <p:cNvSpPr txBox="1"/>
          <p:nvPr>
            <p:ph type="body" idx="1"/>
          </p:nvPr>
        </p:nvSpPr>
        <p:spPr bwMode="auto">
          <a:xfrm>
            <a:off x="302825" y="4525700"/>
            <a:ext cx="3944700" cy="331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r>
              <a:rPr lang="en" sz="900" b="1">
                <a:latin typeface="Titillium Web"/>
                <a:ea typeface="Titillium Web"/>
                <a:cs typeface="Titillium Web"/>
              </a:rPr>
              <a:t>[1]</a:t>
            </a:r>
            <a:r>
              <a:rPr lang="en" sz="900">
                <a:latin typeface="Titillium Web"/>
                <a:ea typeface="Titillium Web"/>
                <a:cs typeface="Titillium Web"/>
              </a:rPr>
              <a:t> Scientific Data </a:t>
            </a:r>
            <a:r>
              <a:rPr lang="en" sz="900" b="1">
                <a:latin typeface="Titillium Web"/>
                <a:ea typeface="Titillium Web"/>
                <a:cs typeface="Titillium Web"/>
              </a:rPr>
              <a:t>3</a:t>
            </a:r>
            <a:r>
              <a:rPr lang="en" sz="900">
                <a:latin typeface="Titillium Web"/>
                <a:ea typeface="Titillium Web"/>
                <a:cs typeface="Titillium Web"/>
              </a:rPr>
              <a:t>, 160018 (2016). doi: 10.1038/sdata.2016.18.</a:t>
            </a:r>
            <a:endParaRPr sz="900">
              <a:latin typeface="Titillium Web"/>
              <a:ea typeface="Titillium Web"/>
              <a:cs typeface="Titillium Web"/>
            </a:endParaRPr>
          </a:p>
        </p:txBody>
      </p:sp>
      <p:pic>
        <p:nvPicPr>
          <p:cNvPr id="474" name="Google Shape;474;p60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6029225" y="2894786"/>
            <a:ext cx="2760500" cy="18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0"/>
          <p:cNvSpPr txBox="1"/>
          <p:nvPr>
            <p:ph type="body" idx="1"/>
          </p:nvPr>
        </p:nvSpPr>
        <p:spPr bwMode="auto">
          <a:xfrm>
            <a:off x="4189350" y="3274075"/>
            <a:ext cx="1948200" cy="93929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Titillium Web"/>
                <a:ea typeface="Titillium Web"/>
                <a:cs typeface="Titillium Web"/>
              </a:rPr>
              <a:t>Central storage or</a:t>
            </a:r>
            <a:endParaRPr sz="1600">
              <a:latin typeface="Titillium Web"/>
              <a:ea typeface="Titillium Web"/>
              <a:cs typeface="Titillium Web"/>
            </a:endParaRPr>
          </a:p>
          <a:p>
            <a:pPr marL="0" lvl="0" indent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/>
            </a:pPr>
            <a:r>
              <a:rPr lang="en" sz="1600">
                <a:latin typeface="Titillium Web"/>
                <a:ea typeface="Titillium Web"/>
                <a:cs typeface="Titillium Web"/>
              </a:rPr>
              <a:t>local installation</a:t>
            </a:r>
            <a:endParaRPr sz="1600">
              <a:latin typeface="Titillium Web"/>
              <a:ea typeface="Titillium Web"/>
              <a:cs typeface="Titillium Web"/>
            </a:endParaRPr>
          </a:p>
          <a:p>
            <a:pPr marL="0" lvl="0" indent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None/>
              <a:defRPr/>
            </a:pPr>
            <a:r>
              <a:rPr lang="en" sz="1600">
                <a:latin typeface="Titillium Web"/>
                <a:ea typeface="Titillium Web"/>
                <a:cs typeface="Titillium Web"/>
              </a:rPr>
              <a:t>Ready to use tools</a:t>
            </a:r>
            <a:endParaRPr sz="1600">
              <a:latin typeface="Titillium Web"/>
              <a:ea typeface="Titillium Web"/>
              <a:cs typeface="Titillium Web"/>
            </a:endParaRPr>
          </a:p>
        </p:txBody>
      </p:sp>
      <p:grpSp>
        <p:nvGrpSpPr>
          <p:cNvPr id="476" name="Google Shape;476;p60"/>
          <p:cNvGrpSpPr/>
          <p:nvPr/>
        </p:nvGrpSpPr>
        <p:grpSpPr bwMode="auto">
          <a:xfrm>
            <a:off x="304975" y="3434137"/>
            <a:ext cx="3403105" cy="1028522"/>
            <a:chOff x="304975" y="3434137"/>
            <a:chExt cx="3403105" cy="1028522"/>
          </a:xfrm>
        </p:grpSpPr>
        <p:pic>
          <p:nvPicPr>
            <p:cNvPr id="477" name="Google Shape;477;p60"/>
            <p:cNvPicPr/>
            <p:nvPr/>
          </p:nvPicPr>
          <p:blipFill>
            <a:blip r:embed="rId6">
              <a:alphaModFix/>
            </a:blip>
            <a:stretch/>
          </p:blipFill>
          <p:spPr bwMode="auto">
            <a:xfrm>
              <a:off x="304975" y="3434137"/>
              <a:ext cx="1200750" cy="46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60"/>
            <p:cNvPicPr/>
            <p:nvPr/>
          </p:nvPicPr>
          <p:blipFill>
            <a:blip r:embed="rId7">
              <a:alphaModFix/>
            </a:blip>
            <a:stretch/>
          </p:blipFill>
          <p:spPr bwMode="auto">
            <a:xfrm>
              <a:off x="1386207" y="3728195"/>
              <a:ext cx="1195736" cy="448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60"/>
            <p:cNvPicPr/>
            <p:nvPr/>
          </p:nvPicPr>
          <p:blipFill>
            <a:blip r:embed="rId8">
              <a:alphaModFix/>
            </a:blip>
            <a:stretch/>
          </p:blipFill>
          <p:spPr bwMode="auto">
            <a:xfrm>
              <a:off x="2522370" y="4010190"/>
              <a:ext cx="1185709" cy="4524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 bwMode="auto">
          <a:xfrm>
            <a:off x="454500" y="411071"/>
            <a:ext cx="78030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Schedule</a:t>
            </a:r>
            <a:endParaRPr/>
          </a:p>
        </p:txBody>
      </p:sp>
      <p:sp>
        <p:nvSpPr>
          <p:cNvPr id="264" name="Google Shape;264;p43"/>
          <p:cNvSpPr txBox="1"/>
          <p:nvPr>
            <p:ph type="body" idx="1"/>
          </p:nvPr>
        </p:nvSpPr>
        <p:spPr bwMode="auto">
          <a:xfrm>
            <a:off x="454500" y="1095372"/>
            <a:ext cx="8775000" cy="1295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3619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/>
            </a:pPr>
            <a:r>
              <a:rPr lang="en">
                <a:solidFill>
                  <a:schemeClr val="dk1"/>
                </a:solidFill>
              </a:rPr>
              <a:t>Introduction to Research Data Management in Materials Science </a:t>
            </a:r>
            <a:endParaRPr/>
          </a:p>
          <a:p>
            <a:pPr marL="457200" lvl="0" indent="-36195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  <a:defRPr/>
            </a:pPr>
            <a:r>
              <a:rPr lang="en">
                <a:solidFill>
                  <a:schemeClr val="lt2"/>
                </a:solidFill>
              </a:rPr>
              <a:t>FAIRmat and the NOMAD Archive &amp; Repository</a:t>
            </a:r>
            <a:endParaRPr>
              <a:solidFill>
                <a:schemeClr val="lt2"/>
              </a:solidFill>
            </a:endParaRPr>
          </a:p>
          <a:p>
            <a:pPr marL="457200" lvl="0" indent="-36195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100"/>
              <a:buChar char="●"/>
              <a:defRPr/>
            </a:pPr>
            <a:r>
              <a:rPr lang="en">
                <a:solidFill>
                  <a:schemeClr val="lt2"/>
                </a:solidFill>
              </a:rPr>
              <a:t>Hands-on NOMAD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5" name="Google Shape;265;p43"/>
          <p:cNvSpPr txBox="1"/>
          <p:nvPr>
            <p:ph type="sldNum" idx="12"/>
          </p:nvPr>
        </p:nvSpPr>
        <p:spPr bwMode="auto">
          <a:xfrm>
            <a:off x="8423759" y="46915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Introduction to RDM in Materials Science</a:t>
            </a:r>
            <a:endParaRPr/>
          </a:p>
        </p:txBody>
      </p:sp>
      <p:sp>
        <p:nvSpPr>
          <p:cNvPr id="271" name="Google Shape;271;p44"/>
          <p:cNvSpPr txBox="1"/>
          <p:nvPr>
            <p:ph type="body" idx="1"/>
          </p:nvPr>
        </p:nvSpPr>
        <p:spPr bwMode="auto">
          <a:xfrm>
            <a:off x="89502" y="843558"/>
            <a:ext cx="8964900" cy="149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 i="1" u="sng"/>
              <a:t>Why</a:t>
            </a:r>
            <a:r>
              <a:rPr lang="en" sz="2300" i="1"/>
              <a:t> is RDM important?</a:t>
            </a:r>
            <a:endParaRPr sz="2300" i="1" u="sng"/>
          </a:p>
          <a:p>
            <a:pPr marL="0" lvl="0" indent="0" algn="l">
              <a:spcBef>
                <a:spcPts val="900"/>
              </a:spcBef>
              <a:spcAft>
                <a:spcPts val="0"/>
              </a:spcAft>
              <a:buNone/>
              <a:defRPr/>
            </a:pP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Key for verifiability, reproducibility and transparency of scientific results: an important anti-fraud mechanism.</a:t>
            </a:r>
            <a:endParaRPr sz="1800"/>
          </a:p>
        </p:txBody>
      </p:sp>
      <p:sp>
        <p:nvSpPr>
          <p:cNvPr id="272" name="Google Shape;272;p4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73" name="Google Shape;273;p4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683959" y="2468038"/>
            <a:ext cx="1755024" cy="26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712250" y="3016400"/>
            <a:ext cx="6845776" cy="18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Introduction to RDM in Materials Science</a:t>
            </a:r>
            <a:endParaRPr/>
          </a:p>
        </p:txBody>
      </p:sp>
      <p:sp>
        <p:nvSpPr>
          <p:cNvPr id="280" name="Google Shape;280;p45"/>
          <p:cNvSpPr txBox="1"/>
          <p:nvPr>
            <p:ph type="body" idx="1"/>
          </p:nvPr>
        </p:nvSpPr>
        <p:spPr bwMode="auto">
          <a:xfrm>
            <a:off x="89502" y="843558"/>
            <a:ext cx="8964900" cy="339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 i="1" u="sng"/>
              <a:t>Why</a:t>
            </a:r>
            <a:r>
              <a:rPr lang="en" sz="2300" i="1"/>
              <a:t> is RDM important?</a:t>
            </a:r>
            <a:endParaRPr sz="2300" i="1" u="sng"/>
          </a:p>
          <a:p>
            <a:pPr marL="0" lvl="0" indent="0" algn="l">
              <a:spcBef>
                <a:spcPts val="900"/>
              </a:spcBef>
              <a:spcAft>
                <a:spcPts val="0"/>
              </a:spcAft>
              <a:buNone/>
              <a:defRPr/>
            </a:pP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Key for verifiability, reproducibility and transparency of scientific results: an important anti-fraud mechanism.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Reduction of scientific errors.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Faster retrieval of data and information for reusability → AI and Machine-Learning predictions.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Prevents data loss, allowing long-term availability.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Important to get funding…</a:t>
            </a:r>
            <a:endParaRPr sz="1800"/>
          </a:p>
        </p:txBody>
      </p:sp>
      <p:sp>
        <p:nvSpPr>
          <p:cNvPr id="281" name="Google Shape;281;p4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Introduction to RDM in Materials Science</a:t>
            </a:r>
            <a:endParaRPr/>
          </a:p>
        </p:txBody>
      </p:sp>
      <p:sp>
        <p:nvSpPr>
          <p:cNvPr id="287" name="Google Shape;287;p46"/>
          <p:cNvSpPr txBox="1"/>
          <p:nvPr>
            <p:ph type="body" idx="1"/>
          </p:nvPr>
        </p:nvSpPr>
        <p:spPr bwMode="auto">
          <a:xfrm>
            <a:off x="89502" y="843558"/>
            <a:ext cx="8964900" cy="216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 i="1" u="sng"/>
              <a:t>When and how</a:t>
            </a:r>
            <a:r>
              <a:rPr lang="en" sz="2300" i="1"/>
              <a:t> to prepare a RDM plan?</a:t>
            </a:r>
            <a:endParaRPr sz="2300" i="1" u="sng"/>
          </a:p>
          <a:p>
            <a:pPr marL="0" lvl="0" indent="0" algn="l">
              <a:spcBef>
                <a:spcPts val="900"/>
              </a:spcBef>
              <a:spcAft>
                <a:spcPts val="0"/>
              </a:spcAft>
              <a:buNone/>
              <a:defRPr/>
            </a:pPr>
            <a:endParaRPr sz="1800"/>
          </a:p>
          <a:p>
            <a:pPr marL="457200" lvl="0" indent="-342900" algn="l">
              <a:spcBef>
                <a:spcPts val="9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The data life cycle → describes the lifespan of the data → following this cycle directly improves your research on the short and the long term.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No need to reinvent the wheel, but actually build on </a:t>
            </a:r>
            <a:r>
              <a:rPr lang="en" sz="1800"/>
              <a:t>existing</a:t>
            </a:r>
            <a:r>
              <a:rPr lang="en" sz="1800"/>
              <a:t> infrastructure → several databases for Materials Science data:</a:t>
            </a:r>
            <a:endParaRPr sz="1800"/>
          </a:p>
        </p:txBody>
      </p:sp>
      <p:sp>
        <p:nvSpPr>
          <p:cNvPr id="288" name="Google Shape;288;p4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89" name="Google Shape;289;p46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406065" y="3293015"/>
            <a:ext cx="1088663" cy="92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66663" y="3067898"/>
            <a:ext cx="2610350" cy="6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981905" y="3328166"/>
            <a:ext cx="1639595" cy="61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1947054" y="4027813"/>
            <a:ext cx="2710074" cy="70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4903912" y="4339142"/>
            <a:ext cx="1495056" cy="6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6"/>
          <p:cNvPicPr/>
          <p:nvPr/>
        </p:nvPicPr>
        <p:blipFill>
          <a:blip r:embed="rId7">
            <a:alphaModFix/>
          </a:blip>
          <a:stretch/>
        </p:blipFill>
        <p:spPr bwMode="auto">
          <a:xfrm>
            <a:off x="152400" y="4569567"/>
            <a:ext cx="1547906" cy="42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/>
          <p:nvPr/>
        </p:nvPicPr>
        <p:blipFill>
          <a:blip r:embed="rId8">
            <a:alphaModFix/>
          </a:blip>
          <a:stretch/>
        </p:blipFill>
        <p:spPr bwMode="auto">
          <a:xfrm>
            <a:off x="6885151" y="4076647"/>
            <a:ext cx="1662179" cy="60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/>
          <p:nvPr/>
        </p:nvPicPr>
        <p:blipFill>
          <a:blip r:embed="rId9">
            <a:alphaModFix/>
          </a:blip>
          <a:stretch/>
        </p:blipFill>
        <p:spPr bwMode="auto">
          <a:xfrm>
            <a:off x="6914511" y="3187270"/>
            <a:ext cx="1603460" cy="630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F.A.I.R. principles</a:t>
            </a:r>
            <a:endParaRPr/>
          </a:p>
        </p:txBody>
      </p:sp>
      <p:sp>
        <p:nvSpPr>
          <p:cNvPr id="302" name="Google Shape;302;p47"/>
          <p:cNvSpPr txBox="1"/>
          <p:nvPr>
            <p:ph type="body" idx="1"/>
          </p:nvPr>
        </p:nvSpPr>
        <p:spPr bwMode="auto">
          <a:xfrm>
            <a:off x="89502" y="843558"/>
            <a:ext cx="8964900" cy="2295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 i="1"/>
              <a:t>Raw data vs </a:t>
            </a:r>
            <a:r>
              <a:rPr lang="en" sz="2300" i="1" u="sng"/>
              <a:t>Metadata</a:t>
            </a:r>
            <a:endParaRPr sz="2300" i="1" u="sng"/>
          </a:p>
          <a:p>
            <a:pPr marL="0" lvl="0" indent="0" algn="l">
              <a:spcBef>
                <a:spcPts val="900"/>
              </a:spcBef>
              <a:spcAft>
                <a:spcPts val="0"/>
              </a:spcAft>
              <a:buNone/>
              <a:defRPr/>
            </a:pPr>
            <a:endParaRPr sz="1800"/>
          </a:p>
          <a:p>
            <a:pPr marL="457200" lvl="0" indent="-342900" algn="l">
              <a:spcBef>
                <a:spcPts val="9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Data that explains the data → makes raw data understandable.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-"/>
              <a:defRPr/>
            </a:pPr>
            <a:r>
              <a:rPr lang="en" sz="1800"/>
              <a:t>Makes data searchable.</a:t>
            </a:r>
            <a:endParaRPr sz="1800"/>
          </a:p>
          <a:p>
            <a:pPr marL="457200" lvl="0" indent="-342900" algn="l">
              <a:spcBef>
                <a:spcPts val="10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Human- and Machine-readable → metadata schemas are pairs of `key: value` (dictionaries).</a:t>
            </a:r>
            <a:endParaRPr sz="1800"/>
          </a:p>
        </p:txBody>
      </p:sp>
      <p:sp>
        <p:nvSpPr>
          <p:cNvPr id="303" name="Google Shape;303;p4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 bwMode="auto">
          <a:xfrm>
            <a:off x="89502" y="159257"/>
            <a:ext cx="7992900" cy="5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F.A.I.R. principles</a:t>
            </a:r>
            <a:endParaRPr/>
          </a:p>
        </p:txBody>
      </p:sp>
      <p:sp>
        <p:nvSpPr>
          <p:cNvPr id="309" name="Google Shape;309;p48"/>
          <p:cNvSpPr txBox="1"/>
          <p:nvPr>
            <p:ph type="body" idx="1"/>
          </p:nvPr>
        </p:nvSpPr>
        <p:spPr bwMode="auto">
          <a:xfrm>
            <a:off x="89502" y="843558"/>
            <a:ext cx="8964900" cy="120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 i="1"/>
              <a:t>Raw data vs </a:t>
            </a:r>
            <a:r>
              <a:rPr lang="en" sz="2300" i="1" u="sng"/>
              <a:t>Metadata</a:t>
            </a:r>
            <a:endParaRPr sz="2300" i="1" u="sng"/>
          </a:p>
          <a:p>
            <a:pPr marL="0" lvl="0" indent="0" algn="l">
              <a:spcBef>
                <a:spcPts val="900"/>
              </a:spcBef>
              <a:spcAft>
                <a:spcPts val="0"/>
              </a:spcAft>
              <a:buNone/>
              <a:defRPr/>
            </a:pPr>
            <a:endParaRPr sz="1800"/>
          </a:p>
          <a:p>
            <a:pPr marL="457200" lvl="0" indent="-342900" algn="l">
              <a:spcBef>
                <a:spcPts val="900"/>
              </a:spcBef>
              <a:spcAft>
                <a:spcPts val="1000"/>
              </a:spcAft>
              <a:buSzPts val="1800"/>
              <a:buChar char="-"/>
              <a:defRPr/>
            </a:pPr>
            <a:r>
              <a:rPr lang="en" sz="1800"/>
              <a:t>Let’s see an example:</a:t>
            </a:r>
            <a:endParaRPr sz="1800"/>
          </a:p>
        </p:txBody>
      </p:sp>
      <p:sp>
        <p:nvSpPr>
          <p:cNvPr id="310" name="Google Shape;310;p4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11" name="Google Shape;311;p48"/>
          <p:cNvGrpSpPr/>
          <p:nvPr/>
        </p:nvGrpSpPr>
        <p:grpSpPr bwMode="auto">
          <a:xfrm>
            <a:off x="2958675" y="879625"/>
            <a:ext cx="5123825" cy="3870225"/>
            <a:chOff x="2958675" y="879625"/>
            <a:chExt cx="5123825" cy="3870225"/>
          </a:xfrm>
        </p:grpSpPr>
        <p:pic>
          <p:nvPicPr>
            <p:cNvPr id="312" name="Google Shape;312;p48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3037450" y="879625"/>
              <a:ext cx="4995446" cy="380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8"/>
            <p:cNvSpPr/>
            <p:nvPr/>
          </p:nvSpPr>
          <p:spPr bwMode="auto">
            <a:xfrm>
              <a:off x="2958675" y="1765600"/>
              <a:ext cx="473400" cy="171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4" name="Google Shape;314;p48"/>
            <p:cNvSpPr/>
            <p:nvPr/>
          </p:nvSpPr>
          <p:spPr bwMode="auto">
            <a:xfrm>
              <a:off x="5072000" y="1057000"/>
              <a:ext cx="1894200" cy="92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5" name="Google Shape;315;p48"/>
            <p:cNvSpPr/>
            <p:nvPr/>
          </p:nvSpPr>
          <p:spPr bwMode="auto">
            <a:xfrm>
              <a:off x="4020800" y="4391950"/>
              <a:ext cx="4061700" cy="35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16" name="Google Shape;316;p48"/>
          <p:cNvSpPr txBox="1"/>
          <p:nvPr>
            <p:ph type="body" idx="1"/>
          </p:nvPr>
        </p:nvSpPr>
        <p:spPr bwMode="auto">
          <a:xfrm>
            <a:off x="6112425" y="4828300"/>
            <a:ext cx="2550600" cy="236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r>
              <a:rPr lang="en" sz="900"/>
              <a:t>J.M. Pizarro et al, npj Quantum Materials </a:t>
            </a:r>
            <a:r>
              <a:rPr lang="en" sz="900" b="1"/>
              <a:t>5</a:t>
            </a:r>
            <a:r>
              <a:rPr lang="en" sz="900"/>
              <a:t> (2020)</a:t>
            </a:r>
            <a:endParaRPr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dur="indefinite" restart="never" nodeType="tmRoot">
          <p:childTnLst>
            <p:seq concurrent="1" nextAc="seek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22" name="Google Shape;322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683500" y="636637"/>
            <a:ext cx="4995446" cy="38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>
            <p:ph type="body" idx="1"/>
          </p:nvPr>
        </p:nvSpPr>
        <p:spPr bwMode="auto">
          <a:xfrm>
            <a:off x="6112425" y="4828300"/>
            <a:ext cx="2550600" cy="236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r>
              <a:rPr lang="en" sz="900"/>
              <a:t>J.M. Pizarro et al, npj Quantum Materials </a:t>
            </a:r>
            <a:r>
              <a:rPr lang="en" sz="900" b="1"/>
              <a:t>5</a:t>
            </a:r>
            <a:r>
              <a:rPr lang="en" sz="900"/>
              <a:t> (2020)</a:t>
            </a:r>
            <a:endParaRPr sz="900"/>
          </a:p>
        </p:txBody>
      </p:sp>
      <p:pic>
        <p:nvPicPr>
          <p:cNvPr id="324" name="Google Shape;324;p4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193350" y="454852"/>
            <a:ext cx="3469676" cy="150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FAIRmat">
  <a:themeElements>
    <a:clrScheme name="FAIRmat">
      <a:dk1>
        <a:srgbClr val="000000"/>
      </a:dk1>
      <a:lt1>
        <a:srgbClr val="FFFFFF"/>
      </a:lt1>
      <a:dk2>
        <a:srgbClr val="060606"/>
      </a:dk2>
      <a:lt2>
        <a:srgbClr val="C7C9D1"/>
      </a:lt2>
      <a:accent1>
        <a:srgbClr val="FFC000"/>
      </a:accent1>
      <a:accent2>
        <a:srgbClr val="55AF31"/>
      </a:accent2>
      <a:accent3>
        <a:srgbClr val="27B5B3"/>
      </a:accent3>
      <a:accent4>
        <a:srgbClr val="2F4A9A"/>
      </a:accent4>
      <a:accent5>
        <a:srgbClr val="79409A"/>
      </a:accent5>
      <a:accent6>
        <a:srgbClr val="E6007E"/>
      </a:accent6>
      <a:hlink>
        <a:srgbClr val="E73B2B"/>
      </a:hlink>
      <a:folHlink>
        <a:srgbClr val="E73B2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onlyoffice/7.3.3.49</Application>
  <PresentationFormat>On-screen Show (4:3)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</cp:coreProperties>
</file>